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notesMasterIdLst>
    <p:notesMasterId r:id="rId21"/>
  </p:notesMasterIdLst>
  <p:handoutMasterIdLst>
    <p:handoutMasterId r:id="rId22"/>
  </p:handoutMasterIdLst>
  <p:sldIdLst>
    <p:sldId id="412" r:id="rId5"/>
    <p:sldId id="262" r:id="rId6"/>
    <p:sldId id="503" r:id="rId7"/>
    <p:sldId id="504" r:id="rId8"/>
    <p:sldId id="505" r:id="rId9"/>
    <p:sldId id="506" r:id="rId10"/>
    <p:sldId id="507" r:id="rId11"/>
    <p:sldId id="508" r:id="rId12"/>
    <p:sldId id="509" r:id="rId13"/>
    <p:sldId id="280" r:id="rId14"/>
    <p:sldId id="512" r:id="rId15"/>
    <p:sldId id="513" r:id="rId16"/>
    <p:sldId id="511" r:id="rId17"/>
    <p:sldId id="465" r:id="rId18"/>
    <p:sldId id="515" r:id="rId19"/>
    <p:sldId id="516"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259CE6D-434B-4DE5-A190-2E6C00D8A443}">
          <p14:sldIdLst>
            <p14:sldId id="412"/>
            <p14:sldId id="262"/>
            <p14:sldId id="503"/>
            <p14:sldId id="504"/>
            <p14:sldId id="505"/>
            <p14:sldId id="506"/>
            <p14:sldId id="507"/>
            <p14:sldId id="508"/>
            <p14:sldId id="509"/>
            <p14:sldId id="280"/>
            <p14:sldId id="512"/>
            <p14:sldId id="513"/>
            <p14:sldId id="511"/>
            <p14:sldId id="465"/>
            <p14:sldId id="515"/>
            <p14:sldId id="5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him Dettweiler" initials="AD" lastIdx="108" clrIdx="0">
    <p:extLst/>
  </p:cmAuthor>
  <p:cmAuthor id="2" name="Erika Ehrli" initials="EE" lastIdx="6" clrIdx="1">
    <p:extLst/>
  </p:cmAuthor>
  <p:cmAuthor id="3" name="Cormac Foster" initials="CF" lastIdx="1" clrIdx="2">
    <p:extLst/>
  </p:cmAuthor>
  <p:cmAuthor id="4" name="Chris Geymont" initials="CG" lastIdx="7" clrIdx="3">
    <p:extLst/>
  </p:cmAuthor>
  <p:cmAuthor id="5" name="Chris Geymont" initials="CG [2]" lastIdx="1" clrIdx="4">
    <p:extLst/>
  </p:cmAuthor>
  <p:cmAuthor id="6" name="Chris Geymont" initials="CG [3]" lastIdx="1" clrIdx="5">
    <p:extLst/>
  </p:cmAuthor>
  <p:cmAuthor id="7" name="Chris Geymont" initials="CG [4]" lastIdx="1" clrIdx="6">
    <p:extLst/>
  </p:cmAuthor>
  <p:cmAuthor id="8" name="Chris Geymont" initials="CG [5]" lastIdx="1" clrIdx="7">
    <p:extLst/>
  </p:cmAuthor>
  <p:cmAuthor id="9" name="Chris Geymont" initials="CG [6]" lastIdx="1" clrIdx="8">
    <p:extLst/>
  </p:cmAuthor>
  <p:cmAuthor id="10" name="Chris Geymont" initials="CG [7]" lastIdx="1" clrIdx="9">
    <p:extLst/>
  </p:cmAuthor>
  <p:cmAuthor id="11" name="Chris Geymont" initials="CG [8]" lastIdx="1" clrIdx="10">
    <p:extLst/>
  </p:cmAuthor>
  <p:cmAuthor id="12" name="Chris Geymont" initials="CG [9]" lastIdx="1" clrIdx="11">
    <p:extLst/>
  </p:cmAuthor>
  <p:cmAuthor id="13" name="Chris Geymont" initials="CG [10]" lastIdx="1" clrIdx="12">
    <p:extLst/>
  </p:cmAuthor>
  <p:cmAuthor id="14" name="Chris Geymont" initials="CG [11]" lastIdx="1" clrIdx="13">
    <p:extLst/>
  </p:cmAuthor>
  <p:cmAuthor id="15" name="Chris Geymont" initials="CG [12]" lastIdx="1" clrIdx="14">
    <p:extLst/>
  </p:cmAuthor>
  <p:cmAuthor id="16" name="Chris Geymont" initials="CG [13]" lastIdx="1" clrIdx="15">
    <p:extLst/>
  </p:cmAuthor>
  <p:cmAuthor id="17" name="Nick Brazeau" initials="NB" lastIdx="2" clrIdx="16">
    <p:extLst/>
  </p:cmAuthor>
  <p:cmAuthor id="18" name="Evelyn Padrino" initials="EP" lastIdx="1" clrIdx="17">
    <p:extLst/>
  </p:cmAuthor>
  <p:cmAuthor id="19" name="Nick Brazeau" initials="NB [2]" lastIdx="1" clrIdx="18">
    <p:extLst/>
  </p:cmAuthor>
  <p:cmAuthor id="20" name="Beth Massi" initials="BM" lastIdx="1" clrIdx="18">
    <p:extLst/>
  </p:cmAuthor>
  <p:cmAuthor id="21" name="Alan Maier" initials="AM" lastIdx="6" clrIdx="19">
    <p:extLst/>
  </p:cmAuthor>
  <p:cmAuthor id="22" name="Ed Blankenship" initials="EB" lastIdx="1" clrIdx="2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2D91"/>
    <a:srgbClr val="6E6E6E"/>
    <a:srgbClr val="00A59C"/>
    <a:srgbClr val="959494"/>
    <a:srgbClr val="F8F8F8"/>
    <a:srgbClr val="00695D"/>
    <a:srgbClr val="FFFFFF"/>
    <a:srgbClr val="0177D7"/>
    <a:srgbClr val="F25A23"/>
    <a:srgbClr val="9E19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98" autoAdjust="0"/>
    <p:restoredTop sz="55602" autoAdjust="0"/>
  </p:normalViewPr>
  <p:slideViewPr>
    <p:cSldViewPr snapToGrid="0">
      <p:cViewPr>
        <p:scale>
          <a:sx n="116" d="100"/>
          <a:sy n="116" d="100"/>
        </p:scale>
        <p:origin x="184" y="-1048"/>
      </p:cViewPr>
      <p:guideLst/>
    </p:cSldViewPr>
  </p:slideViewPr>
  <p:outlineViewPr>
    <p:cViewPr>
      <p:scale>
        <a:sx n="33" d="100"/>
        <a:sy n="33" d="100"/>
      </p:scale>
      <p:origin x="0" y="-12824"/>
    </p:cViewPr>
    <p:sldLst>
      <p:sld r:id="rId1" collapse="1"/>
    </p:sldLst>
  </p:outlineViewPr>
  <p:notesTextViewPr>
    <p:cViewPr>
      <p:scale>
        <a:sx n="3" d="2"/>
        <a:sy n="3" d="2"/>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9A42D56-205B-F64D-8C92-E78D92906C69}" type="datetimeFigureOut">
              <a:rPr lang="en-US" smtClean="0"/>
              <a:t>3/21/17</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22FDFAB5-1FB4-FE4E-9E3C-169893A9C9D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885BBD0-0531-4CFA-BECE-FA644912CAF8}" type="datetimeFigureOut">
              <a:rPr lang="en-US" smtClean="0"/>
              <a:t>3/21/17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BB5786F-204F-43DA-8B5C-494C50714321}"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is-IS" dirty="0" smtClean="0"/>
              <a:t>… Thanks for coming out tonight.</a:t>
            </a:r>
            <a:endParaRPr lang="is-IS" baseline="0"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3/21/17 4:57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5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797" defTabSz="931774">
              <a:lnSpc>
                <a:spcPct val="100000"/>
              </a:lnSpc>
              <a:spcAft>
                <a:spcPts val="0"/>
              </a:spcAft>
              <a:defRPr/>
            </a:pPr>
            <a:r>
              <a:rPr lang="en-US" sz="1100" kern="0" dirty="0" smtClean="0">
                <a:solidFill>
                  <a:schemeClr val="bg1"/>
                </a:solidFill>
                <a:latin typeface="Segoe UI"/>
                <a:cs typeface="Calibri" pitchFamily="34" charset="0"/>
              </a:rPr>
              <a:t>Let’s check out some Demo’s</a:t>
            </a:r>
            <a:r>
              <a:rPr lang="is-IS" sz="1100" kern="0" dirty="0" smtClean="0">
                <a:solidFill>
                  <a:schemeClr val="bg1"/>
                </a:solidFill>
                <a:latin typeface="Segoe UI"/>
                <a:cs typeface="Calibri" pitchFamily="34" charset="0"/>
              </a:rPr>
              <a:t>…</a:t>
            </a:r>
            <a:endParaRPr lang="en-US" sz="1100" kern="0" dirty="0">
              <a:solidFill>
                <a:schemeClr val="bg1"/>
              </a:solidFill>
              <a:latin typeface="Segoe UI"/>
              <a:cs typeface="Calibr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446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6251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Gulp serve</a:t>
            </a:r>
          </a:p>
          <a:p>
            <a:endParaRPr lang="en-US" dirty="0" smtClean="0"/>
          </a:p>
          <a:p>
            <a:r>
              <a:rPr lang="en-US" dirty="0" smtClean="0"/>
              <a:t>Change the text</a:t>
            </a:r>
            <a:r>
              <a:rPr lang="en-US" baseline="0" dirty="0" smtClean="0"/>
              <a:t> in the web part</a:t>
            </a:r>
          </a:p>
          <a:p>
            <a:endParaRPr lang="en-US" baseline="0" dirty="0" smtClean="0"/>
          </a:p>
          <a:p>
            <a:r>
              <a:rPr lang="en-US" baseline="0" dirty="0" smtClean="0"/>
              <a:t>Show the react template for the web part</a:t>
            </a:r>
            <a:r>
              <a:rPr lang="is-IS" baseline="0" dirty="0" smtClean="0"/>
              <a:t>…</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6777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3331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14</a:t>
            </a:fld>
            <a:endParaRPr lang="en-US"/>
          </a:p>
        </p:txBody>
      </p:sp>
    </p:spTree>
    <p:extLst>
      <p:ext uri="{BB962C8B-B14F-4D97-AF65-F5344CB8AC3E}">
        <p14:creationId xmlns:p14="http://schemas.microsoft.com/office/powerpoint/2010/main" val="2935022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r>
              <a:rPr lang="en-US" baseline="0" dirty="0" smtClean="0"/>
              <a:t> for the opportunity to show you some of the new options for SharePoint and Office development. </a:t>
            </a:r>
          </a:p>
          <a:p>
            <a:endParaRPr lang="en-US" baseline="0" dirty="0" smtClean="0"/>
          </a:p>
          <a:p>
            <a:r>
              <a:rPr lang="en-US" baseline="0" dirty="0" smtClean="0"/>
              <a:t>Feel free to grab my contact info or come talk to me tonight if you want to know more.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29152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here are some resources for folks to find out more about Office and SharePoint development. </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7510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Why </a:t>
            </a:r>
            <a:r>
              <a:rPr lang="en-US" baseline="0" dirty="0" smtClean="0"/>
              <a:t>does a SharePoint and Office developer care about Visual Studio 2017 or Visual Studio Code?</a:t>
            </a:r>
          </a:p>
          <a:p>
            <a:endParaRPr lang="en-US" baseline="0" dirty="0" smtClean="0"/>
          </a:p>
          <a:p>
            <a:r>
              <a:rPr lang="en-US" baseline="0" dirty="0" smtClean="0"/>
              <a:t>There have been some significant changes to the  Office and SharePoint development story in the past couple years and Visual Studio 2017 and Visual Studio Code now support and enhance these changes.</a:t>
            </a:r>
            <a:endParaRPr lang="en-US" dirty="0" smtClean="0"/>
          </a:p>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2</a:t>
            </a:fld>
            <a:endParaRPr lang="en-US" dirty="0"/>
          </a:p>
        </p:txBody>
      </p:sp>
    </p:spTree>
    <p:extLst>
      <p:ext uri="{BB962C8B-B14F-4D97-AF65-F5344CB8AC3E}">
        <p14:creationId xmlns:p14="http://schemas.microsoft.com/office/powerpoint/2010/main" val="2442224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are familiar with SharePoint or Office </a:t>
            </a:r>
            <a:r>
              <a:rPr lang="en-US" baseline="0" dirty="0" err="1" smtClean="0"/>
              <a:t>Addin</a:t>
            </a:r>
            <a:r>
              <a:rPr lang="en-US" baseline="0" dirty="0" smtClean="0"/>
              <a:t> Development from the past, they had their challenges.</a:t>
            </a:r>
          </a:p>
          <a:p>
            <a:r>
              <a:rPr lang="en-US" baseline="0" dirty="0" smtClean="0"/>
              <a:t>	Full trust, client side code</a:t>
            </a:r>
          </a:p>
          <a:p>
            <a:r>
              <a:rPr lang="en-US" baseline="0" dirty="0" smtClean="0"/>
              <a:t>	Challenging ALM stories</a:t>
            </a:r>
          </a:p>
          <a:p>
            <a:r>
              <a:rPr lang="en-US" baseline="0" dirty="0" smtClean="0"/>
              <a:t>	COM – need I say more!</a:t>
            </a:r>
          </a:p>
          <a:p>
            <a:r>
              <a:rPr lang="en-US" baseline="0" dirty="0" smtClean="0"/>
              <a:t> </a:t>
            </a:r>
          </a:p>
          <a:p>
            <a:r>
              <a:rPr lang="en-US" baseline="0" dirty="0" smtClean="0"/>
              <a:t>Being a SharePoint or Office developer often meant picking a platform to focus on in order to become productive.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development experience, API’s, tools, ALM  – they were very specific to SharePoint or Office, depending on your focus.   </a:t>
            </a:r>
          </a:p>
          <a:p>
            <a:endParaRPr lang="en-US" baseline="0" dirty="0" smtClean="0"/>
          </a:p>
          <a:p>
            <a:r>
              <a:rPr lang="en-US" baseline="0" dirty="0" smtClean="0"/>
              <a:t>Whenever I tell people I am a SharePoint and Office developer, I get that familiar look – you know that look – the “SharePoint Stare”.  </a:t>
            </a:r>
          </a:p>
          <a:p>
            <a:endParaRPr lang="en-US" baseline="0" dirty="0" smtClean="0"/>
          </a:p>
          <a:p>
            <a:r>
              <a:rPr lang="en-US" baseline="0" dirty="0" smtClean="0"/>
              <a:t>While most developers embraced web based development years ago, SharePoint and Office developers seem to be constantly lagging behind. </a:t>
            </a:r>
          </a:p>
          <a:p>
            <a:endParaRPr lang="en-US" baseline="0" dirty="0" smtClean="0"/>
          </a:p>
          <a:p>
            <a:r>
              <a:rPr lang="en-US" baseline="0" dirty="0" smtClean="0"/>
              <a:t>We seemed to still be stuck in the old world of server side development for SharePoint or event COM. </a:t>
            </a:r>
          </a:p>
          <a:p>
            <a:endParaRPr lang="en-US" baseline="0" dirty="0" smtClean="0"/>
          </a:p>
          <a:p>
            <a:r>
              <a:rPr lang="en-US" baseline="0" dirty="0" smtClean="0"/>
              <a:t>SharePoint and Office development have al  ways been valuable, but </a:t>
            </a:r>
            <a:r>
              <a:rPr lang="en-US" b="1" baseline="0" dirty="0" smtClean="0"/>
              <a:t>never cool</a:t>
            </a:r>
            <a:r>
              <a:rPr lang="is-IS" baseline="0" dirty="0" smtClean="0"/>
              <a:t>…!</a:t>
            </a:r>
            <a:endParaRPr lang="en-US" baseline="0" dirty="0" smtClean="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8786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recent changes in Office and SharePoint </a:t>
            </a:r>
            <a:r>
              <a:rPr lang="en-US" baseline="0" dirty="0" smtClean="0"/>
              <a:t>mean that SharePoint and Office development are now productive, valuable AND cool!  </a:t>
            </a:r>
          </a:p>
          <a:p>
            <a:endParaRPr lang="en-US" baseline="0" dirty="0" smtClean="0"/>
          </a:p>
          <a:p>
            <a:endParaRPr lang="en-US" baseline="0" dirty="0" smtClean="0"/>
          </a:p>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1065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Application </a:t>
            </a:r>
            <a:r>
              <a:rPr lang="en-US" baseline="0" dirty="0" smtClean="0"/>
              <a:t>development in general </a:t>
            </a:r>
            <a:r>
              <a:rPr lang="en-US" dirty="0" smtClean="0"/>
              <a:t>has embraced</a:t>
            </a:r>
            <a:r>
              <a:rPr lang="en-US" baseline="0" dirty="0" smtClean="0"/>
              <a:t> the web, JavaScript, REST,  </a:t>
            </a:r>
            <a:r>
              <a:rPr lang="en-US" baseline="0" dirty="0" err="1" smtClean="0"/>
              <a:t>WebHooks</a:t>
            </a:r>
            <a:r>
              <a:rPr lang="en-US" baseline="0" dirty="0" smtClean="0"/>
              <a:t>, OAuth, </a:t>
            </a:r>
            <a:r>
              <a:rPr lang="en-US" baseline="0" dirty="0" err="1" smtClean="0"/>
              <a:t>microservices</a:t>
            </a:r>
            <a:r>
              <a:rPr lang="en-US" baseline="0" dirty="0" smtClean="0"/>
              <a:t> , and more</a:t>
            </a:r>
            <a:r>
              <a:rPr lang="is-IS" baseline="0" dirty="0" smtClean="0"/>
              <a:t>… </a:t>
            </a:r>
          </a:p>
          <a:p>
            <a:endParaRPr lang="is-IS" baseline="0" dirty="0" smtClean="0"/>
          </a:p>
          <a:p>
            <a:r>
              <a:rPr lang="is-IS" baseline="0" dirty="0" smtClean="0"/>
              <a:t>I have a good friend and fellow SharePoint dev who used to refer to SharePoint the platypus.  While the rest of the world moved on to ORM’s, EntityFramework, ASP.NET MVC, whatever javascript framework came out yesterday, and more -  SharePoint, and Office, just seemed to be in the evolutionary backwater and stuck using ASP.NET 20 infrastructure, COM and just constantly behnd the times from a technology perspective.  </a:t>
            </a:r>
          </a:p>
          <a:p>
            <a:endParaRPr lang="is-IS" baseline="0" dirty="0" smtClean="0"/>
          </a:p>
          <a:p>
            <a:r>
              <a:rPr lang="is-IS" baseline="0" dirty="0" smtClean="0"/>
              <a:t>Well, now Office and SharePoint development are catching up... </a:t>
            </a:r>
            <a:r>
              <a:rPr lang="en-US" baseline="0" dirty="0" smtClean="0"/>
              <a:t>I</a:t>
            </a:r>
            <a:r>
              <a:rPr lang="is-IS" baseline="0" dirty="0" smtClean="0"/>
              <a:t>n a big way!</a:t>
            </a:r>
          </a:p>
          <a:p>
            <a:endParaRPr lang="is-IS" baseline="0" dirty="0" smtClean="0"/>
          </a:p>
          <a:p>
            <a:r>
              <a:rPr lang="is-IS" baseline="0" dirty="0" smtClean="0"/>
              <a:t>The Office Dev Team’s comment for Visual Studio’s on it’s 20th birthday was that “Office development IS web based development!” </a:t>
            </a:r>
          </a:p>
          <a:p>
            <a:endParaRPr lang="en-US" baseline="0" dirty="0" smtClean="0"/>
          </a:p>
          <a:p>
            <a:r>
              <a:rPr lang="en-US" dirty="0" smtClean="0"/>
              <a:t>Visual Studio 2017 and Visual Studio Code,</a:t>
            </a:r>
            <a:r>
              <a:rPr lang="en-US" baseline="0" dirty="0" smtClean="0"/>
              <a:t> combined with significant Office and SharePoint platform changes, should help stop that “SharePoint Stare”!  </a:t>
            </a:r>
          </a:p>
          <a:p>
            <a:endParaRPr lang="en-US" baseline="0" dirty="0" smtClean="0"/>
          </a:p>
          <a:p>
            <a:endParaRPr lang="is-IS" baseline="0" dirty="0" smtClean="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776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tooling for SharePoint and Office have changed dramatically in the last couple of years</a:t>
            </a:r>
            <a:r>
              <a:rPr lang="is-IS" baseline="0" dirty="0" smtClean="0"/>
              <a:t>… Let’s walk through some of the changes</a:t>
            </a:r>
            <a:endParaRPr lang="en-US" dirty="0" smtClean="0"/>
          </a:p>
          <a:p>
            <a:endParaRPr lang="en-US" dirty="0" smtClean="0"/>
          </a:p>
          <a:p>
            <a:r>
              <a:rPr lang="en-US" dirty="0" smtClean="0"/>
              <a:t>1 - A typical SharePoint development</a:t>
            </a:r>
            <a:r>
              <a:rPr lang="en-US" baseline="0" dirty="0" smtClean="0"/>
              <a:t> story used start with typical .NET/C# path.</a:t>
            </a:r>
          </a:p>
          <a:p>
            <a:endParaRPr lang="en-US" baseline="0" dirty="0" smtClean="0"/>
          </a:p>
          <a:p>
            <a:r>
              <a:rPr lang="en-US" baseline="0" dirty="0" smtClean="0"/>
              <a:t>2 – We had However, once you got to the SharePoint project templates in Visual Studio, things got weird. Features, and Solutions, List Templates, and GUID’s everywhere!! </a:t>
            </a:r>
          </a:p>
          <a:p>
            <a:endParaRPr lang="en-US" baseline="0" dirty="0" smtClean="0"/>
          </a:p>
          <a:p>
            <a:r>
              <a:rPr lang="en-US" baseline="0" dirty="0" smtClean="0"/>
              <a:t>5 – Once you got coding, at least you were using C# most of the time </a:t>
            </a:r>
          </a:p>
          <a:p>
            <a:endParaRPr lang="en-US" baseline="0" dirty="0" smtClean="0"/>
          </a:p>
          <a:p>
            <a:r>
              <a:rPr lang="en-US" baseline="0" dirty="0" smtClean="0"/>
              <a:t>6  - But you needed to love XML!! </a:t>
            </a:r>
          </a:p>
          <a:p>
            <a:endParaRPr lang="en-US" baseline="0" dirty="0" smtClean="0"/>
          </a:p>
          <a:p>
            <a:r>
              <a:rPr lang="en-US" baseline="0" dirty="0" smtClean="0"/>
              <a:t>7 -But now SharePoint and Office development is web based development so SharePoint and Office also can start with  Node and NPM for client side frameworks and tools</a:t>
            </a:r>
          </a:p>
          <a:p>
            <a:endParaRPr lang="en-US" baseline="0" dirty="0" smtClean="0"/>
          </a:p>
          <a:p>
            <a:r>
              <a:rPr lang="en-US" baseline="0" dirty="0" smtClean="0"/>
              <a:t>8  – The old SharePoint and Office templates have gotten some updates, and are now Open Source Office and SharePoint </a:t>
            </a:r>
            <a:r>
              <a:rPr lang="en-US" baseline="0" dirty="0" err="1" smtClean="0"/>
              <a:t>Yoeman</a:t>
            </a:r>
            <a:r>
              <a:rPr lang="en-US" baseline="0" dirty="0" smtClean="0"/>
              <a:t> generators</a:t>
            </a:r>
          </a:p>
          <a:p>
            <a:pPr marL="228600" indent="-228600">
              <a:buAutoNum type="arabicPlain" startAt="8"/>
            </a:pPr>
            <a:endParaRPr lang="en-US" baseline="0" dirty="0" smtClean="0"/>
          </a:p>
          <a:p>
            <a:r>
              <a:rPr lang="en-US" baseline="0" dirty="0" smtClean="0"/>
              <a:t>11 – We now use </a:t>
            </a:r>
            <a:r>
              <a:rPr lang="en-US" baseline="0" dirty="0" err="1" smtClean="0"/>
              <a:t>TypeScript</a:t>
            </a:r>
            <a:r>
              <a:rPr lang="en-US" baseline="0" dirty="0" smtClean="0"/>
              <a:t>, Angular, React or o any other framework to combine with the Graph API, the Office and SharePoint JavaScript  Object Models or other custom or 3rd party API's </a:t>
            </a:r>
          </a:p>
          <a:p>
            <a:endParaRPr lang="en-US" baseline="0" dirty="0" smtClean="0"/>
          </a:p>
          <a:p>
            <a:r>
              <a:rPr lang="en-US" baseline="0" dirty="0" smtClean="0"/>
              <a:t>12 – and we can combine our familiar build processes with the current build and bundling tools as well and all of the goodness from Visual Studio 2017!. </a:t>
            </a:r>
          </a:p>
          <a:p>
            <a:endParaRPr lang="en-US" baseline="0" dirty="0" smtClean="0"/>
          </a:p>
          <a:p>
            <a:r>
              <a:rPr lang="en-US" baseline="0" dirty="0" smtClean="0"/>
              <a:t>See I told you SharePoint was cool! </a:t>
            </a:r>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2393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 said, the development story</a:t>
            </a:r>
            <a:r>
              <a:rPr lang="en-US" baseline="0" dirty="0" smtClean="0"/>
              <a:t> for Office and SharePoint undergone some radical updates in the last couple years. </a:t>
            </a:r>
          </a:p>
          <a:p>
            <a:endParaRPr lang="en-US" baseline="0" dirty="0" smtClean="0"/>
          </a:p>
          <a:p>
            <a:r>
              <a:rPr lang="en-US" baseline="0" dirty="0" smtClean="0"/>
              <a:t>Office and SharePoint development now covers the entire Office Suite </a:t>
            </a:r>
          </a:p>
          <a:p>
            <a:r>
              <a:rPr lang="en-US" baseline="0" dirty="0" smtClean="0"/>
              <a:t>	The familiar Word, Excel, and PowerPoint, </a:t>
            </a:r>
          </a:p>
          <a:p>
            <a:r>
              <a:rPr lang="en-US" baseline="0" dirty="0" smtClean="0"/>
              <a:t>	But also Skype, Teams One Note – event Visio is getting a JavaScript API! </a:t>
            </a:r>
          </a:p>
          <a:p>
            <a:endParaRPr lang="en-US" baseline="0" dirty="0" smtClean="0"/>
          </a:p>
          <a:p>
            <a:r>
              <a:rPr lang="en-US" sz="2400" dirty="0" smtClean="0"/>
              <a:t>Since these</a:t>
            </a:r>
            <a:r>
              <a:rPr lang="en-US" sz="2400" baseline="0" dirty="0" smtClean="0"/>
              <a:t> apps are now built using standard web technologies, integrating with the authentication services, the Graph API, Azure Services, or even your own Web API’s is a familiar experience.</a:t>
            </a:r>
          </a:p>
          <a:p>
            <a:endParaRPr lang="en-US" sz="2400" dirty="0" smtClean="0"/>
          </a:p>
          <a:p>
            <a:pPr marL="0" marR="0" lvl="3" indent="0" algn="l" defTabSz="914400" rtl="0" eaLnBrk="1" fontAlgn="auto" latinLnBrk="0" hangingPunct="1">
              <a:lnSpc>
                <a:spcPct val="100000"/>
              </a:lnSpc>
              <a:spcBef>
                <a:spcPts val="0"/>
              </a:spcBef>
              <a:spcAft>
                <a:spcPts val="0"/>
              </a:spcAft>
              <a:buClrTx/>
              <a:buSzTx/>
              <a:buFontTx/>
              <a:buNone/>
              <a:tabLst/>
              <a:defRPr/>
            </a:pPr>
            <a:r>
              <a:rPr lang="en-US" sz="2400" dirty="0" smtClean="0"/>
              <a:t>While building these apps, you likely want to </a:t>
            </a:r>
            <a:r>
              <a:rPr lang="en-US" sz="4400" baseline="0" dirty="0" smtClean="0"/>
              <a:t>make your applications </a:t>
            </a:r>
            <a:r>
              <a:rPr lang="en-US" sz="2400" b="0" i="0" kern="1200" dirty="0" smtClean="0">
                <a:solidFill>
                  <a:schemeClr val="tx1"/>
                </a:solidFill>
                <a:effectLst/>
                <a:latin typeface="+mn-lt"/>
                <a:ea typeface="+mn-ea"/>
                <a:cs typeface="+mn-cs"/>
              </a:rPr>
              <a:t>fit seamlessly into Office and Office 365 and t</a:t>
            </a:r>
            <a:r>
              <a:rPr lang="en-US" sz="2400" dirty="0" smtClean="0"/>
              <a:t>he</a:t>
            </a:r>
            <a:r>
              <a:rPr lang="en-US" sz="2400" baseline="0" dirty="0" smtClean="0"/>
              <a:t> Office UI </a:t>
            </a:r>
            <a:r>
              <a:rPr lang="en-US" sz="2400" dirty="0" smtClean="0"/>
              <a:t>Fabric</a:t>
            </a:r>
            <a:r>
              <a:rPr lang="en-US" sz="2400" baseline="0" dirty="0" smtClean="0"/>
              <a:t> framework gives you the ability to do just that . 	</a:t>
            </a:r>
            <a:endParaRPr lang="en-US" sz="2400" dirty="0" smtClean="0"/>
          </a:p>
          <a:p>
            <a:pPr marL="0" marR="0" lvl="3" indent="0" algn="l" defTabSz="914400" rtl="0" eaLnBrk="1" fontAlgn="auto" latinLnBrk="0" hangingPunct="1">
              <a:lnSpc>
                <a:spcPct val="100000"/>
              </a:lnSpc>
              <a:spcBef>
                <a:spcPts val="0"/>
              </a:spcBef>
              <a:spcAft>
                <a:spcPts val="0"/>
              </a:spcAft>
              <a:buClrTx/>
              <a:buSzTx/>
              <a:buFontTx/>
              <a:buNone/>
              <a:tabLst/>
              <a:defRPr/>
            </a:pPr>
            <a:endParaRPr lang="en-US" sz="2400" dirty="0" smtClean="0"/>
          </a:p>
          <a:p>
            <a:pPr marL="0" marR="0" lvl="3" indent="0" algn="l" defTabSz="914400" rtl="0" eaLnBrk="1" fontAlgn="auto" latinLnBrk="0" hangingPunct="1">
              <a:lnSpc>
                <a:spcPct val="100000"/>
              </a:lnSpc>
              <a:spcBef>
                <a:spcPts val="0"/>
              </a:spcBef>
              <a:spcAft>
                <a:spcPts val="0"/>
              </a:spcAft>
              <a:buClrTx/>
              <a:buSzTx/>
              <a:buFontTx/>
              <a:buNone/>
              <a:tabLst/>
              <a:defRPr/>
            </a:pPr>
            <a:r>
              <a:rPr lang="en-US" sz="2400" dirty="0" smtClean="0"/>
              <a:t>The best part of the new Office and SharePoint applications</a:t>
            </a:r>
            <a:r>
              <a:rPr lang="en-US" sz="2400" baseline="0" dirty="0" smtClean="0"/>
              <a:t> </a:t>
            </a:r>
            <a:r>
              <a:rPr lang="en-US" sz="2400" dirty="0" smtClean="0"/>
              <a:t>is that</a:t>
            </a:r>
            <a:r>
              <a:rPr lang="en-US" sz="2400" baseline="0" dirty="0" smtClean="0"/>
              <a:t> </a:t>
            </a:r>
            <a:r>
              <a:rPr lang="en-US" sz="2400" dirty="0" smtClean="0"/>
              <a:t>the</a:t>
            </a:r>
            <a:r>
              <a:rPr lang="en-US" sz="2400" baseline="0" dirty="0" smtClean="0"/>
              <a:t>se </a:t>
            </a:r>
            <a:r>
              <a:rPr lang="en-US" sz="2400" baseline="0" dirty="0" err="1" smtClean="0"/>
              <a:t>addins</a:t>
            </a:r>
            <a:r>
              <a:rPr lang="en-US" sz="2400" baseline="0" dirty="0" smtClean="0"/>
              <a:t> work on the Web, on the Desktop, and on mobile clients!</a:t>
            </a:r>
            <a:endParaRPr lang="en-US" sz="2400" dirty="0" smtClean="0"/>
          </a:p>
          <a:p>
            <a:endParaRPr lang="en-US" dirty="0" smtClean="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45064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2017 makes it easy to get started</a:t>
            </a:r>
            <a:r>
              <a:rPr lang="en-US" baseline="0" dirty="0" smtClean="0"/>
              <a:t> by selecting the workloads you will need. </a:t>
            </a:r>
          </a:p>
          <a:p>
            <a:endParaRPr lang="en-US" baseline="0" dirty="0" smtClean="0"/>
          </a:p>
          <a:p>
            <a:r>
              <a:rPr lang="en-US" baseline="0" dirty="0" smtClean="0"/>
              <a:t>We come back to the them of Web Development, so we’ll need the ASP.NET and the Azure development workloads</a:t>
            </a:r>
          </a:p>
          <a:p>
            <a:endParaRPr lang="en-US" baseline="0" dirty="0" smtClean="0"/>
          </a:p>
          <a:p>
            <a:r>
              <a:rPr lang="en-US" baseline="0" dirty="0" smtClean="0"/>
              <a:t>Once you install VS 2017, I now have access to publish to Azure, Connect to Services like the Office Graph, or Application Insights, and all the benefits of Visual Studio 2017.</a:t>
            </a:r>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5821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use Visual Studio 2017 for the heaving lifting and for</a:t>
            </a:r>
            <a:r>
              <a:rPr lang="en-US" baseline="0" dirty="0" smtClean="0"/>
              <a:t> the great </a:t>
            </a:r>
            <a:r>
              <a:rPr lang="en-US" baseline="0" dirty="0" err="1" smtClean="0"/>
              <a:t>integartion</a:t>
            </a:r>
            <a:r>
              <a:rPr lang="en-US" baseline="0" dirty="0" smtClean="0"/>
              <a:t> with Connect Services, but </a:t>
            </a:r>
            <a:r>
              <a:rPr lang="en-US" dirty="0" smtClean="0"/>
              <a:t>I am a big fan of Visual Studio code</a:t>
            </a:r>
          </a:p>
          <a:p>
            <a:endParaRPr lang="en-US" dirty="0" smtClean="0"/>
          </a:p>
          <a:p>
            <a:r>
              <a:rPr lang="en-US" dirty="0" smtClean="0"/>
              <a:t>The</a:t>
            </a:r>
            <a:r>
              <a:rPr lang="en-US" baseline="0" dirty="0" smtClean="0"/>
              <a:t> </a:t>
            </a:r>
            <a:r>
              <a:rPr lang="en-US" baseline="0" dirty="0" err="1" smtClean="0"/>
              <a:t>Yoeman</a:t>
            </a:r>
            <a:r>
              <a:rPr lang="en-US" baseline="0" dirty="0" smtClean="0"/>
              <a:t> generators Office and SharePoint let me get a solution up and functioning really quickly. </a:t>
            </a:r>
          </a:p>
          <a:p>
            <a:endParaRPr lang="en-US" baseline="0" dirty="0" smtClean="0"/>
          </a:p>
        </p:txBody>
      </p:sp>
      <p:sp>
        <p:nvSpPr>
          <p:cNvPr id="4" name="Date Placeholder 3"/>
          <p:cNvSpPr>
            <a:spLocks noGrp="1"/>
          </p:cNvSpPr>
          <p:nvPr>
            <p:ph type="dt" idx="10"/>
          </p:nvPr>
        </p:nvSpPr>
        <p:spPr/>
        <p:txBody>
          <a:bodyPr/>
          <a:lstStyle/>
          <a:p>
            <a:fld id="{D51B1278-D92B-4AF3-A9C1-71DD298190CE}" type="datetimeFigureOut">
              <a:rPr lang="en-US" smtClean="0"/>
              <a:t>3/21/17</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38925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microsoft.com/office/2007/relationships/hdphoto" Target="../media/hdphoto2.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5"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674157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22301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1"/>
            <a:ext cx="9172873" cy="6621296"/>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57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44132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7"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89595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836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040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53945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404" y="2312128"/>
            <a:ext cx="11125821" cy="1933979"/>
          </a:xfrm>
          <a:prstGeom prst="rect">
            <a:avLst/>
          </a:prstGeom>
        </p:spPr>
        <p:txBody>
          <a:bodyPr anchor="ctr">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404" y="4735774"/>
            <a:ext cx="6149261" cy="1878780"/>
          </a:xfrm>
          <a:prstGeom prst="rect">
            <a:avLst/>
          </a:prstGeom>
        </p:spPr>
        <p:txBody>
          <a:bodyPr>
            <a:noAutofit/>
          </a:bodyPr>
          <a:lstStyle>
            <a:lvl1pPr marL="0" indent="0" algn="l">
              <a:lnSpc>
                <a:spcPct val="90000"/>
              </a:lnSpc>
              <a:spcBef>
                <a:spcPts val="0"/>
              </a:spcBef>
              <a:buNone/>
              <a:defRPr sz="2399" b="1" cap="none" baseline="0">
                <a:solidFill>
                  <a:schemeClr val="bg1">
                    <a:lumMod val="95000"/>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101112379"/>
      </p:ext>
    </p:extLst>
  </p:cSld>
  <p:clrMapOvr>
    <a:masterClrMapping/>
  </p:clrMapOvr>
  <p:transition>
    <p:fade/>
  </p:transition>
  <p:timing>
    <p:tnLst>
      <p:par>
        <p:cTn id="1" dur="indefinite" restart="never" nodeType="tmRoot"/>
      </p:par>
    </p:tnLst>
  </p:timing>
  <p:hf hdr="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799"/>
            <a:ext cx="11151917" cy="2066271"/>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50833244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836" y="1447801"/>
            <a:ext cx="5396365" cy="2646878"/>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3" y="1447800"/>
            <a:ext cx="5396365" cy="2646878"/>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2915" y="6021143"/>
            <a:ext cx="1763727" cy="813816"/>
          </a:xfrm>
          <a:prstGeom prst="rect">
            <a:avLst/>
          </a:prstGeom>
        </p:spPr>
      </p:pic>
    </p:spTree>
    <p:extLst>
      <p:ext uri="{BB962C8B-B14F-4D97-AF65-F5344CB8AC3E}">
        <p14:creationId xmlns:p14="http://schemas.microsoft.com/office/powerpoint/2010/main" val="8057430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2040559"/>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1579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3065150"/>
            <a:ext cx="5981670" cy="7277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5967" y="6014914"/>
            <a:ext cx="1739313" cy="815899"/>
          </a:xfrm>
          <a:prstGeom prst="rect">
            <a:avLst/>
          </a:prstGeom>
        </p:spPr>
      </p:pic>
    </p:spTree>
    <p:extLst>
      <p:ext uri="{BB962C8B-B14F-4D97-AF65-F5344CB8AC3E}">
        <p14:creationId xmlns:p14="http://schemas.microsoft.com/office/powerpoint/2010/main" val="556839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4998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7783" b="8254"/>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19126" y="1"/>
            <a:ext cx="9172873" cy="662129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
        <p:nvSpPr>
          <p:cNvPr id="9" name="TextBox 8"/>
          <p:cNvSpPr txBox="1"/>
          <p:nvPr userDrawn="1"/>
        </p:nvSpPr>
        <p:spPr>
          <a:xfrm>
            <a:off x="9504503" y="5726840"/>
            <a:ext cx="2671999" cy="400457"/>
          </a:xfrm>
          <a:prstGeom prst="rect">
            <a:avLst/>
          </a:prstGeom>
          <a:noFill/>
          <a:effectLst/>
        </p:spPr>
        <p:txBody>
          <a:bodyPr wrap="none" lIns="179285" tIns="143428" rIns="179285" bIns="143428" rtlCol="0">
            <a:spAutoFit/>
          </a:bodyPr>
          <a:lstStyle/>
          <a:p>
            <a:pPr algn="r" defTabSz="914367">
              <a:lnSpc>
                <a:spcPct val="90000"/>
              </a:lnSpc>
              <a:spcAft>
                <a:spcPts val="588"/>
              </a:spcAft>
            </a:pPr>
            <a:r>
              <a:rPr lang="en-US" sz="800" baseline="0" dirty="0">
                <a:solidFill>
                  <a:schemeClr val="bg1"/>
                </a:solidFill>
                <a:effectLst/>
                <a:latin typeface="Segoe UI Light" charset="0"/>
              </a:rPr>
              <a:t>Photo used under CC http://www.wocintechchat.com/</a:t>
            </a:r>
          </a:p>
        </p:txBody>
      </p:sp>
    </p:spTree>
    <p:extLst>
      <p:ext uri="{BB962C8B-B14F-4D97-AF65-F5344CB8AC3E}">
        <p14:creationId xmlns:p14="http://schemas.microsoft.com/office/powerpoint/2010/main" val="1123930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spTree>
    <p:extLst>
      <p:ext uri="{BB962C8B-B14F-4D97-AF65-F5344CB8AC3E}">
        <p14:creationId xmlns:p14="http://schemas.microsoft.com/office/powerpoint/2010/main" val="124128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26652" y="882710"/>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54367847"/>
      </p:ext>
    </p:extLst>
  </p:cSld>
  <p:clrMap bg1="lt1" tx1="dk1" bg2="lt2" tx2="dk2" accent1="accent1" accent2="accent2" accent3="accent3" accent4="accent4" accent5="accent5" accent6="accent6" hlink="hlink" folHlink="folHlink"/>
  <p:sldLayoutIdLst>
    <p:sldLayoutId id="2147484565" r:id="rId1"/>
    <p:sldLayoutId id="2147484566" r:id="rId2"/>
    <p:sldLayoutId id="2147484625" r:id="rId3"/>
    <p:sldLayoutId id="2147484624" r:id="rId4"/>
    <p:sldLayoutId id="2147483752" r:id="rId5"/>
    <p:sldLayoutId id="2147484620" r:id="rId6"/>
    <p:sldLayoutId id="2147484591" r:id="rId7"/>
    <p:sldLayoutId id="2147484572" r:id="rId8"/>
    <p:sldLayoutId id="2147484618" r:id="rId9"/>
    <p:sldLayoutId id="2147484609" r:id="rId10"/>
    <p:sldLayoutId id="2147484623" r:id="rId11"/>
    <p:sldLayoutId id="2147484626" r:id="rId12"/>
    <p:sldLayoutId id="2147484627" r:id="rId13"/>
    <p:sldLayoutId id="2147484628" r:id="rId14"/>
    <p:sldLayoutId id="2147484621" r:id="rId15"/>
    <p:sldLayoutId id="2147484629" r:id="rId16"/>
    <p:sldLayoutId id="2147484622" r:id="rId17"/>
    <p:sldLayoutId id="2147484585" r:id="rId18"/>
    <p:sldLayoutId id="2147484619" r:id="rId19"/>
    <p:sldLayoutId id="2147484586" r:id="rId20"/>
    <p:sldLayoutId id="2147484630" r:id="rId21"/>
    <p:sldLayoutId id="2147484631" r:id="rId22"/>
    <p:sldLayoutId id="2147484632" r:id="rId23"/>
    <p:sldLayoutId id="2147484633" r:id="rId24"/>
    <p:sldLayoutId id="214748463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4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hyperlink" Target="https://blogs.msdn.microsoft.com/webdev/2017/03/07/announcing-visual-studio-201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jpe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jpg"/><Relationship Id="rId18" Type="http://schemas.openxmlformats.org/officeDocument/2006/relationships/image" Target="../media/image32.gif"/><Relationship Id="rId19" Type="http://schemas.openxmlformats.org/officeDocument/2006/relationships/image" Target="../media/image33.jpe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png"/><Relationship Id="rId8" Type="http://schemas.openxmlformats.org/officeDocument/2006/relationships/image" Target="../media/image24.tiff"/><Relationship Id="rId9" Type="http://schemas.openxmlformats.org/officeDocument/2006/relationships/image" Target="../media/image25.png"/><Relationship Id="rId10" Type="http://schemas.openxmlformats.org/officeDocument/2006/relationships/image" Target="../media/image26.tiff"/></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167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smtClean="0"/>
              <a:t>Demos</a:t>
            </a:r>
            <a:endParaRPr lang="en-US" dirty="0"/>
          </a:p>
        </p:txBody>
      </p:sp>
    </p:spTree>
    <p:extLst>
      <p:ext uri="{BB962C8B-B14F-4D97-AF65-F5344CB8AC3E}">
        <p14:creationId xmlns:p14="http://schemas.microsoft.com/office/powerpoint/2010/main" val="257665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1 – </a:t>
            </a:r>
            <a:r>
              <a:rPr lang="en-US" dirty="0"/>
              <a:t>VS Code + </a:t>
            </a:r>
            <a:r>
              <a:rPr lang="en-US" dirty="0" err="1"/>
              <a:t>Yo</a:t>
            </a:r>
            <a:r>
              <a:rPr lang="en-US" dirty="0"/>
              <a:t> </a:t>
            </a:r>
            <a:r>
              <a:rPr lang="en-US" dirty="0" smtClean="0"/>
              <a:t>+ Outlook </a:t>
            </a:r>
            <a:r>
              <a:rPr lang="en-US" dirty="0" err="1" smtClean="0"/>
              <a:t>Addin</a:t>
            </a:r>
            <a:r>
              <a:rPr lang="en-US" dirty="0" smtClean="0"/>
              <a:t> </a:t>
            </a:r>
            <a:endParaRPr lang="en-US" dirty="0"/>
          </a:p>
        </p:txBody>
      </p:sp>
      <p:sp>
        <p:nvSpPr>
          <p:cNvPr id="3" name="Text Placeholder 2"/>
          <p:cNvSpPr>
            <a:spLocks noGrp="1"/>
          </p:cNvSpPr>
          <p:nvPr>
            <p:ph type="body" sz="quarter" idx="10"/>
          </p:nvPr>
        </p:nvSpPr>
        <p:spPr>
          <a:xfrm>
            <a:off x="518453" y="1447801"/>
            <a:ext cx="11155093" cy="658642"/>
          </a:xfrm>
        </p:spPr>
        <p:txBody>
          <a:bodyPr/>
          <a:lstStyle/>
          <a:p>
            <a:endParaRPr lang="en-US" dirty="0"/>
          </a:p>
        </p:txBody>
      </p:sp>
    </p:spTree>
    <p:extLst>
      <p:ext uri="{BB962C8B-B14F-4D97-AF65-F5344CB8AC3E}">
        <p14:creationId xmlns:p14="http://schemas.microsoft.com/office/powerpoint/2010/main" val="203151001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2 – VS Code + </a:t>
            </a:r>
            <a:r>
              <a:rPr lang="en-US" dirty="0" err="1" smtClean="0"/>
              <a:t>Yo</a:t>
            </a:r>
            <a:r>
              <a:rPr lang="en-US" dirty="0" smtClean="0"/>
              <a:t> + </a:t>
            </a:r>
            <a:r>
              <a:rPr lang="en-US" dirty="0" err="1" smtClean="0"/>
              <a:t>SPFx</a:t>
            </a:r>
            <a:r>
              <a:rPr lang="en-US" dirty="0" smtClean="0"/>
              <a:t> Web Part </a:t>
            </a:r>
            <a:endParaRPr lang="en-US" dirty="0"/>
          </a:p>
        </p:txBody>
      </p:sp>
      <p:sp>
        <p:nvSpPr>
          <p:cNvPr id="3" name="Text Placeholder 2"/>
          <p:cNvSpPr>
            <a:spLocks noGrp="1"/>
          </p:cNvSpPr>
          <p:nvPr>
            <p:ph type="body" sz="quarter" idx="10"/>
          </p:nvPr>
        </p:nvSpPr>
        <p:spPr>
          <a:xfrm>
            <a:off x="518453" y="1447801"/>
            <a:ext cx="11155093" cy="1594283"/>
          </a:xfrm>
        </p:spPr>
        <p:txBody>
          <a:bodyPr/>
          <a:lstStyle/>
          <a:p>
            <a:r>
              <a:rPr lang="en-US" dirty="0" smtClean="0"/>
              <a:t>https</a:t>
            </a:r>
            <a:r>
              <a:rPr lang="en-US" dirty="0"/>
              <a:t>://</a:t>
            </a:r>
            <a:r>
              <a:rPr lang="en-US" dirty="0" err="1"/>
              <a:t>github.com</a:t>
            </a:r>
            <a:r>
              <a:rPr lang="en-US" dirty="0"/>
              <a:t>/SharePoint/</a:t>
            </a:r>
            <a:r>
              <a:rPr lang="en-US" dirty="0" err="1"/>
              <a:t>sp</a:t>
            </a:r>
            <a:r>
              <a:rPr lang="en-US" dirty="0"/>
              <a:t>-dev-docs/blob/master/docs/</a:t>
            </a:r>
            <a:r>
              <a:rPr lang="en-US" dirty="0" err="1"/>
              <a:t>spfx</a:t>
            </a:r>
            <a:r>
              <a:rPr lang="en-US" dirty="0"/>
              <a:t>/web-parts/get-started/connect-to-</a:t>
            </a:r>
            <a:r>
              <a:rPr lang="en-US" dirty="0" err="1"/>
              <a:t>sharepoint.md</a:t>
            </a:r>
            <a:endParaRPr lang="en-US" dirty="0"/>
          </a:p>
        </p:txBody>
      </p:sp>
    </p:spTree>
    <p:extLst>
      <p:ext uri="{BB962C8B-B14F-4D97-AF65-F5344CB8AC3E}">
        <p14:creationId xmlns:p14="http://schemas.microsoft.com/office/powerpoint/2010/main" val="93982328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3 – VS 2017 Office </a:t>
            </a:r>
            <a:r>
              <a:rPr lang="en-US" dirty="0" err="1" smtClean="0"/>
              <a:t>Addin</a:t>
            </a:r>
            <a:endParaRPr lang="en-US" dirty="0"/>
          </a:p>
        </p:txBody>
      </p:sp>
      <p:sp>
        <p:nvSpPr>
          <p:cNvPr id="3" name="Text Placeholder 2"/>
          <p:cNvSpPr>
            <a:spLocks noGrp="1"/>
          </p:cNvSpPr>
          <p:nvPr>
            <p:ph type="body" sz="quarter" idx="10"/>
          </p:nvPr>
        </p:nvSpPr>
        <p:spPr>
          <a:xfrm>
            <a:off x="518453" y="1447801"/>
            <a:ext cx="11155093" cy="658642"/>
          </a:xfrm>
        </p:spPr>
        <p:txBody>
          <a:bodyPr/>
          <a:lstStyle/>
          <a:p>
            <a:r>
              <a:rPr lang="en-US" dirty="0" smtClean="0"/>
              <a:t>Word </a:t>
            </a:r>
            <a:r>
              <a:rPr lang="en-US" dirty="0" err="1" smtClean="0"/>
              <a:t>Addin</a:t>
            </a:r>
            <a:r>
              <a:rPr lang="en-US" dirty="0" smtClean="0"/>
              <a:t> in Visual Studio 2017</a:t>
            </a:r>
            <a:endParaRPr lang="is-IS" dirty="0"/>
          </a:p>
        </p:txBody>
      </p:sp>
    </p:spTree>
    <p:extLst>
      <p:ext uri="{BB962C8B-B14F-4D97-AF65-F5344CB8AC3E}">
        <p14:creationId xmlns:p14="http://schemas.microsoft.com/office/powerpoint/2010/main" val="107383744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p:cNvSpPr/>
          <p:nvPr/>
        </p:nvSpPr>
        <p:spPr>
          <a:xfrm>
            <a:off x="0" y="0"/>
            <a:ext cx="12192000" cy="6886125"/>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 name="Rectangle 3"/>
          <p:cNvSpPr/>
          <p:nvPr/>
        </p:nvSpPr>
        <p:spPr>
          <a:xfrm>
            <a:off x="0" y="1085334"/>
            <a:ext cx="12192000" cy="1323439"/>
          </a:xfrm>
          <a:prstGeom prst="rect">
            <a:avLst/>
          </a:prstGeom>
        </p:spPr>
        <p:txBody>
          <a:bodyPr wrap="square">
            <a:spAutoFit/>
          </a:bodyPr>
          <a:lstStyle/>
          <a:p>
            <a:pPr algn="ctr"/>
            <a:r>
              <a:rPr lang="en-US" sz="8000" dirty="0">
                <a:solidFill>
                  <a:schemeClr val="bg1"/>
                </a:solidFill>
                <a:latin typeface="Segoe UI Light" charset="0"/>
                <a:ea typeface="Segoe UI Light" charset="0"/>
                <a:cs typeface="Segoe UI Light" charset="0"/>
              </a:rPr>
              <a:t>THANK YOU!</a:t>
            </a:r>
          </a:p>
        </p:txBody>
      </p:sp>
      <p:sp>
        <p:nvSpPr>
          <p:cNvPr id="5" name="Text Placeholder 4"/>
          <p:cNvSpPr txBox="1">
            <a:spLocks/>
          </p:cNvSpPr>
          <p:nvPr/>
        </p:nvSpPr>
        <p:spPr>
          <a:xfrm>
            <a:off x="0" y="2751328"/>
            <a:ext cx="12192000" cy="3170099"/>
          </a:xfrm>
          <a:prstGeom prst="rect">
            <a:avLst/>
          </a:prstGeom>
        </p:spPr>
        <p:txBody>
          <a:bodyPr wrap="square" lIns="146304">
            <a:spAutoFit/>
          </a:bodyPr>
          <a:lstStyle>
            <a:defPPr>
              <a:defRPr lang="en-US"/>
            </a:defPPr>
            <a:lvl1pPr marR="0" lvl="0" indent="0" defTabSz="932303" fontAlgn="auto">
              <a:lnSpc>
                <a:spcPct val="100000"/>
              </a:lnSpc>
              <a:spcBef>
                <a:spcPct val="0"/>
              </a:spcBef>
              <a:spcAft>
                <a:spcPts val="600"/>
              </a:spcAft>
              <a:buClrTx/>
              <a:buSzTx/>
              <a:buFontTx/>
              <a:buNone/>
              <a:tabLst/>
              <a:defRPr kumimoji="0" sz="4000" b="0" i="0" u="none" strike="noStrike" kern="0" cap="none" spc="-101" normalizeH="0" baseline="0">
                <a:ln w="3175">
                  <a:noFill/>
                </a:ln>
                <a:gradFill>
                  <a:gsLst>
                    <a:gs pos="0">
                      <a:srgbClr val="FFFFFF"/>
                    </a:gs>
                    <a:gs pos="100000">
                      <a:srgbClr val="FFFFFF"/>
                    </a:gs>
                  </a:gsLst>
                </a:gradFill>
                <a:effectLst/>
                <a:uLnTx/>
                <a:uFillTx/>
                <a:latin typeface="Segoe UI Light"/>
                <a:cs typeface="Segoe ui light (Headings)"/>
              </a:defRPr>
            </a:lvl1pPr>
          </a:lstStyle>
          <a:p>
            <a:pPr algn="ctr"/>
            <a:r>
              <a:rPr lang="en-US" dirty="0"/>
              <a:t>Download Visual Studio 2017!</a:t>
            </a:r>
          </a:p>
          <a:p>
            <a:pPr algn="ctr"/>
            <a:r>
              <a:rPr lang="en-US" dirty="0" smtClean="0"/>
              <a:t>Download Visual Studio Code</a:t>
            </a:r>
            <a:endParaRPr lang="en-US" dirty="0"/>
          </a:p>
          <a:p>
            <a:pPr algn="ctr"/>
            <a:r>
              <a:rPr lang="en-US" dirty="0" smtClean="0"/>
              <a:t>Visit </a:t>
            </a:r>
            <a:r>
              <a:rPr lang="en-US" dirty="0" err="1" smtClean="0"/>
              <a:t>dev.office.com</a:t>
            </a:r>
            <a:endParaRPr lang="en-US" dirty="0"/>
          </a:p>
          <a:p>
            <a:pPr algn="ctr"/>
            <a:endParaRPr lang="en-US" sz="3000" dirty="0"/>
          </a:p>
          <a:p>
            <a:pPr algn="ctr"/>
            <a:r>
              <a:rPr lang="en-US" sz="3000" b="1" dirty="0"/>
              <a:t>www.visualstudio.com</a:t>
            </a:r>
          </a:p>
        </p:txBody>
      </p:sp>
      <p:cxnSp>
        <p:nvCxnSpPr>
          <p:cNvPr id="7" name="Straight Connector 6"/>
          <p:cNvCxnSpPr/>
          <p:nvPr/>
        </p:nvCxnSpPr>
        <p:spPr>
          <a:xfrm>
            <a:off x="2438400" y="2514600"/>
            <a:ext cx="73152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438400" y="5080000"/>
            <a:ext cx="731520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903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9679" y="1503558"/>
            <a:ext cx="5608345" cy="1178442"/>
          </a:xfrm>
        </p:spPr>
        <p:txBody>
          <a:bodyPr/>
          <a:lstStyle/>
          <a:p>
            <a:r>
              <a:rPr lang="en-US" dirty="0" smtClean="0">
                <a:solidFill>
                  <a:schemeClr val="bg1"/>
                </a:solidFill>
              </a:rPr>
              <a:t>Pete Skelly</a:t>
            </a:r>
          </a:p>
          <a:p>
            <a:r>
              <a:rPr lang="en-US" dirty="0" err="1" smtClean="0">
                <a:solidFill>
                  <a:schemeClr val="bg1"/>
                </a:solidFill>
              </a:rPr>
              <a:t>ThreeWill</a:t>
            </a:r>
            <a:r>
              <a:rPr lang="en-US" dirty="0" smtClean="0">
                <a:solidFill>
                  <a:schemeClr val="bg1"/>
                </a:solidFill>
              </a:rPr>
              <a:t>, LLC	</a:t>
            </a:r>
            <a:endParaRPr lang="en-US" dirty="0">
              <a:solidFill>
                <a:schemeClr val="bg1"/>
              </a:solidFill>
            </a:endParaRPr>
          </a:p>
        </p:txBody>
      </p:sp>
      <p:sp>
        <p:nvSpPr>
          <p:cNvPr id="4" name="Content Placeholder 3"/>
          <p:cNvSpPr>
            <a:spLocks noGrp="1"/>
          </p:cNvSpPr>
          <p:nvPr>
            <p:ph sz="quarter" idx="13"/>
          </p:nvPr>
        </p:nvSpPr>
        <p:spPr>
          <a:xfrm>
            <a:off x="6488620" y="3219079"/>
            <a:ext cx="5444165" cy="2334556"/>
          </a:xfrm>
        </p:spPr>
        <p:txBody>
          <a:bodyPr>
            <a:normAutofit fontScale="92500" lnSpcReduction="20000"/>
          </a:bodyPr>
          <a:lstStyle/>
          <a:p>
            <a:r>
              <a:rPr lang="en-US" dirty="0" smtClean="0">
                <a:solidFill>
                  <a:schemeClr val="bg1"/>
                </a:solidFill>
              </a:rPr>
              <a:t>SharePoint + Office </a:t>
            </a:r>
            <a:r>
              <a:rPr lang="en-US" dirty="0">
                <a:solidFill>
                  <a:schemeClr val="bg1"/>
                </a:solidFill>
              </a:rPr>
              <a:t>365 </a:t>
            </a:r>
            <a:r>
              <a:rPr lang="en-US" dirty="0" smtClean="0">
                <a:solidFill>
                  <a:schemeClr val="bg1"/>
                </a:solidFill>
              </a:rPr>
              <a:t> User Group</a:t>
            </a:r>
            <a:endParaRPr lang="en-US" sz="1400" dirty="0">
              <a:solidFill>
                <a:schemeClr val="bg1"/>
              </a:solidFill>
            </a:endParaRPr>
          </a:p>
          <a:p>
            <a:r>
              <a:rPr lang="en-US" dirty="0" smtClean="0">
                <a:solidFill>
                  <a:schemeClr val="bg1"/>
                </a:solidFill>
              </a:rPr>
              <a:t>Principal, Director of Technology</a:t>
            </a:r>
          </a:p>
          <a:p>
            <a:r>
              <a:rPr lang="en-US" dirty="0">
                <a:solidFill>
                  <a:schemeClr val="bg1"/>
                </a:solidFill>
              </a:rPr>
              <a:t>Twitter: @</a:t>
            </a:r>
            <a:r>
              <a:rPr lang="en-US" dirty="0" err="1">
                <a:solidFill>
                  <a:schemeClr val="bg1"/>
                </a:solidFill>
              </a:rPr>
              <a:t>pskelly</a:t>
            </a:r>
            <a:endParaRPr lang="en-US" dirty="0">
              <a:solidFill>
                <a:schemeClr val="bg1"/>
              </a:solidFill>
            </a:endParaRPr>
          </a:p>
          <a:p>
            <a:r>
              <a:rPr lang="en-US" dirty="0" smtClean="0">
                <a:solidFill>
                  <a:schemeClr val="bg1"/>
                </a:solidFill>
              </a:rPr>
              <a:t>https://</a:t>
            </a:r>
            <a:r>
              <a:rPr lang="en-US" dirty="0" err="1" smtClean="0">
                <a:solidFill>
                  <a:schemeClr val="bg1"/>
                </a:solidFill>
              </a:rPr>
              <a:t>peteskelly.com</a:t>
            </a:r>
            <a:endParaRPr lang="en-US" dirty="0" smtClean="0">
              <a:solidFill>
                <a:schemeClr val="bg1"/>
              </a:solidFill>
            </a:endParaRPr>
          </a:p>
          <a:p>
            <a:r>
              <a:rPr lang="en-US" dirty="0" smtClean="0">
                <a:solidFill>
                  <a:schemeClr val="bg1"/>
                </a:solidFill>
              </a:rPr>
              <a:t>http://www.threewill.com/</a:t>
            </a:r>
            <a:r>
              <a:rPr lang="en-US" dirty="0" err="1" smtClean="0">
                <a:solidFill>
                  <a:schemeClr val="bg1"/>
                </a:solidFill>
              </a:rPr>
              <a:t>pskelly</a:t>
            </a:r>
            <a:endParaRPr lang="en-US" dirty="0" smtClean="0">
              <a:solidFill>
                <a:schemeClr val="bg1"/>
              </a:solidFill>
            </a:endParaRPr>
          </a:p>
          <a:p>
            <a:r>
              <a:rPr lang="en-US" dirty="0" smtClean="0">
                <a:solidFill>
                  <a:schemeClr val="bg1"/>
                </a:solidFill>
              </a:rPr>
              <a:t>pskelly@threewill.com</a:t>
            </a:r>
          </a:p>
          <a:p>
            <a:endParaRPr lang="en-US" dirty="0">
              <a:solidFill>
                <a:schemeClr val="bg1"/>
              </a:solidFill>
            </a:endParaRPr>
          </a:p>
        </p:txBody>
      </p:sp>
      <p:pic>
        <p:nvPicPr>
          <p:cNvPr id="5" name="Picture Placeholder 5"/>
          <p:cNvPicPr>
            <a:picLocks noChangeAspect="1"/>
          </p:cNvPicPr>
          <p:nvPr/>
        </p:nvPicPr>
        <p:blipFill>
          <a:blip r:embed="rId3">
            <a:extLst>
              <a:ext uri="{28A0092B-C50C-407E-A947-70E740481C1C}">
                <a14:useLocalDpi xmlns:a14="http://schemas.microsoft.com/office/drawing/2010/main" val="0"/>
              </a:ext>
            </a:extLst>
          </a:blip>
          <a:srcRect t="103" b="103"/>
          <a:stretch>
            <a:fillRect/>
          </a:stretch>
        </p:blipFill>
        <p:spPr>
          <a:xfrm>
            <a:off x="15035" y="594111"/>
            <a:ext cx="5970494" cy="595900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Tree>
    <p:extLst>
      <p:ext uri="{BB962C8B-B14F-4D97-AF65-F5344CB8AC3E}">
        <p14:creationId xmlns:p14="http://schemas.microsoft.com/office/powerpoint/2010/main" val="172524860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662D91"/>
                </a:solidFill>
              </a:rPr>
              <a:t>Resources </a:t>
            </a:r>
            <a:endParaRPr lang="en-US" dirty="0">
              <a:solidFill>
                <a:srgbClr val="662D91"/>
              </a:solidFill>
            </a:endParaRPr>
          </a:p>
        </p:txBody>
      </p:sp>
      <p:sp>
        <p:nvSpPr>
          <p:cNvPr id="5" name="Text Placeholder 4"/>
          <p:cNvSpPr>
            <a:spLocks noGrp="1"/>
          </p:cNvSpPr>
          <p:nvPr>
            <p:ph type="body" sz="quarter" idx="10"/>
          </p:nvPr>
        </p:nvSpPr>
        <p:spPr>
          <a:xfrm>
            <a:off x="519248" y="1447799"/>
            <a:ext cx="11151917" cy="4243598"/>
          </a:xfrm>
        </p:spPr>
        <p:txBody>
          <a:bodyPr/>
          <a:lstStyle/>
          <a:p>
            <a:r>
              <a:rPr lang="en-US" dirty="0" smtClean="0">
                <a:solidFill>
                  <a:srgbClr val="662D91"/>
                </a:solidFill>
              </a:rPr>
              <a:t>https://dev.office.com</a:t>
            </a:r>
          </a:p>
          <a:p>
            <a:r>
              <a:rPr lang="en-US" dirty="0">
                <a:solidFill>
                  <a:srgbClr val="662D91"/>
                </a:solidFill>
              </a:rPr>
              <a:t>JavaScript API for Office</a:t>
            </a:r>
            <a:endParaRPr lang="en-US" dirty="0" smtClean="0">
              <a:solidFill>
                <a:srgbClr val="662D91"/>
              </a:solidFill>
            </a:endParaRPr>
          </a:p>
          <a:p>
            <a:r>
              <a:rPr lang="en-US" dirty="0" smtClean="0">
                <a:solidFill>
                  <a:srgbClr val="662D91"/>
                </a:solidFill>
              </a:rPr>
              <a:t>SharePoint Framework Guidance</a:t>
            </a:r>
          </a:p>
          <a:p>
            <a:r>
              <a:rPr lang="en-US" dirty="0" smtClean="0">
                <a:solidFill>
                  <a:srgbClr val="662D91"/>
                </a:solidFill>
              </a:rPr>
              <a:t>Office Addins </a:t>
            </a:r>
            <a:r>
              <a:rPr lang="en-US" smtClean="0">
                <a:solidFill>
                  <a:srgbClr val="662D91"/>
                </a:solidFill>
              </a:rPr>
              <a:t>with </a:t>
            </a:r>
            <a:r>
              <a:rPr lang="en-US" smtClean="0">
                <a:solidFill>
                  <a:srgbClr val="662D91"/>
                </a:solidFill>
              </a:rPr>
              <a:t>Yeoman</a:t>
            </a:r>
            <a:endParaRPr lang="en-US" dirty="0" smtClean="0">
              <a:solidFill>
                <a:srgbClr val="662D91"/>
              </a:solidFill>
            </a:endParaRPr>
          </a:p>
          <a:p>
            <a:pPr lvl="1"/>
            <a:r>
              <a:rPr lang="en-US" dirty="0">
                <a:solidFill>
                  <a:srgbClr val="662D91"/>
                </a:solidFill>
              </a:rPr>
              <a:t>https://</a:t>
            </a:r>
            <a:r>
              <a:rPr lang="en-US" dirty="0" smtClean="0">
                <a:solidFill>
                  <a:srgbClr val="662D91"/>
                </a:solidFill>
              </a:rPr>
              <a:t>github.com/officedev/generator-office</a:t>
            </a:r>
          </a:p>
          <a:p>
            <a:r>
              <a:rPr lang="en-US" dirty="0" smtClean="0">
                <a:solidFill>
                  <a:srgbClr val="662D91"/>
                </a:solidFill>
              </a:rPr>
              <a:t>Word Addin Sample</a:t>
            </a:r>
          </a:p>
          <a:p>
            <a:pPr lvl="1"/>
            <a:r>
              <a:rPr lang="en-US" dirty="0">
                <a:solidFill>
                  <a:srgbClr val="662D91"/>
                </a:solidFill>
              </a:rPr>
              <a:t>https://github.com/OfficeDev/Word-Add-in-DocumentAssembly</a:t>
            </a:r>
            <a:endParaRPr lang="en-US" dirty="0" smtClean="0">
              <a:solidFill>
                <a:srgbClr val="662D91"/>
              </a:solidFill>
              <a:hlinkClick r:id="rId3"/>
            </a:endParaRPr>
          </a:p>
        </p:txBody>
      </p:sp>
    </p:spTree>
    <p:extLst>
      <p:ext uri="{BB962C8B-B14F-4D97-AF65-F5344CB8AC3E}">
        <p14:creationId xmlns:p14="http://schemas.microsoft.com/office/powerpoint/2010/main" val="191855429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3147" y="2084187"/>
            <a:ext cx="10473720" cy="1793090"/>
          </a:xfrm>
        </p:spPr>
        <p:txBody>
          <a:bodyPr/>
          <a:lstStyle/>
          <a:p>
            <a:r>
              <a:rPr lang="en-US" dirty="0"/>
              <a:t>Visual Studio </a:t>
            </a:r>
            <a:r>
              <a:rPr lang="en-US" dirty="0" smtClean="0"/>
              <a:t>2017</a:t>
            </a:r>
            <a:br>
              <a:rPr lang="en-US" dirty="0" smtClean="0"/>
            </a:br>
            <a:r>
              <a:rPr lang="en-US" dirty="0" smtClean="0"/>
              <a:t>Azure in the ATL Launch Party</a:t>
            </a:r>
            <a:endParaRPr lang="en-US" dirty="0"/>
          </a:p>
        </p:txBody>
      </p:sp>
      <p:sp>
        <p:nvSpPr>
          <p:cNvPr id="5" name="Text Placeholder 4"/>
          <p:cNvSpPr>
            <a:spLocks noGrp="1"/>
          </p:cNvSpPr>
          <p:nvPr>
            <p:ph type="body" sz="quarter" idx="12"/>
          </p:nvPr>
        </p:nvSpPr>
        <p:spPr/>
        <p:txBody>
          <a:bodyPr/>
          <a:lstStyle/>
          <a:p>
            <a:r>
              <a:rPr lang="en-US" dirty="0"/>
              <a:t>What’s New with Office and SharePoint </a:t>
            </a:r>
            <a:r>
              <a:rPr lang="en-US" dirty="0" smtClean="0"/>
              <a:t>Development? </a:t>
            </a:r>
            <a:endParaRPr lang="en-US" dirty="0"/>
          </a:p>
        </p:txBody>
      </p:sp>
      <p:sp>
        <p:nvSpPr>
          <p:cNvPr id="3" name="Rectangle: Rounded Corners 2"/>
          <p:cNvSpPr/>
          <p:nvPr/>
        </p:nvSpPr>
        <p:spPr bwMode="auto">
          <a:xfrm>
            <a:off x="8164286" y="494522"/>
            <a:ext cx="1539551" cy="36389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2040" y="6244326"/>
            <a:ext cx="456652" cy="4566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6469" y="6160572"/>
            <a:ext cx="1155571" cy="647120"/>
          </a:xfrm>
          <a:prstGeom prst="rect">
            <a:avLst/>
          </a:prstGeom>
        </p:spPr>
      </p:pic>
    </p:spTree>
    <p:extLst>
      <p:ext uri="{BB962C8B-B14F-4D97-AF65-F5344CB8AC3E}">
        <p14:creationId xmlns:p14="http://schemas.microsoft.com/office/powerpoint/2010/main" val="74727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0760" y="228601"/>
            <a:ext cx="11398954" cy="747897"/>
          </a:xfrm>
        </p:spPr>
        <p:txBody>
          <a:bodyPr/>
          <a:lstStyle/>
          <a:p>
            <a:pPr algn="ctr"/>
            <a:r>
              <a:rPr lang="en-US" dirty="0" smtClean="0">
                <a:solidFill>
                  <a:srgbClr val="662D91"/>
                </a:solidFill>
              </a:rPr>
              <a:t>The Past </a:t>
            </a:r>
            <a:endParaRPr lang="en-US" dirty="0">
              <a:solidFill>
                <a:srgbClr val="662D91"/>
              </a:solidFill>
            </a:endParaRPr>
          </a:p>
        </p:txBody>
      </p:sp>
      <p:sp>
        <p:nvSpPr>
          <p:cNvPr id="6" name="Text Placeholder 5"/>
          <p:cNvSpPr>
            <a:spLocks noGrp="1"/>
          </p:cNvSpPr>
          <p:nvPr>
            <p:ph type="body" sz="quarter" idx="10"/>
          </p:nvPr>
        </p:nvSpPr>
        <p:spPr>
          <a:xfrm>
            <a:off x="561976" y="1613169"/>
            <a:ext cx="5377147" cy="2650469"/>
          </a:xfrm>
        </p:spPr>
        <p:txBody>
          <a:bodyPr/>
          <a:lstStyle/>
          <a:p>
            <a:r>
              <a:rPr lang="en-US" dirty="0"/>
              <a:t>SharePoint </a:t>
            </a:r>
            <a:r>
              <a:rPr lang="en-US" dirty="0" smtClean="0"/>
              <a:t>Development</a:t>
            </a:r>
          </a:p>
          <a:p>
            <a:pPr lvl="3"/>
            <a:r>
              <a:rPr lang="en-US" sz="2400" dirty="0"/>
              <a:t>Local Server Required</a:t>
            </a:r>
          </a:p>
          <a:p>
            <a:pPr lvl="3"/>
            <a:r>
              <a:rPr lang="en-US" sz="2400" dirty="0"/>
              <a:t>Full Trust Code</a:t>
            </a:r>
          </a:p>
          <a:p>
            <a:pPr lvl="3"/>
            <a:r>
              <a:rPr lang="en-US" sz="2400" dirty="0"/>
              <a:t>Difficult to Brand</a:t>
            </a:r>
          </a:p>
          <a:p>
            <a:pPr lvl="3"/>
            <a:r>
              <a:rPr lang="en-US" sz="2400" dirty="0"/>
              <a:t>Challenging Testing &amp; ALM </a:t>
            </a:r>
          </a:p>
          <a:p>
            <a:pPr lvl="3"/>
            <a:r>
              <a:rPr lang="en-US" sz="2400" dirty="0"/>
              <a:t>SharePoint Specific!</a:t>
            </a:r>
          </a:p>
        </p:txBody>
      </p:sp>
      <p:sp>
        <p:nvSpPr>
          <p:cNvPr id="7" name="Text Placeholder 6"/>
          <p:cNvSpPr>
            <a:spLocks noGrp="1"/>
          </p:cNvSpPr>
          <p:nvPr>
            <p:ph type="body" sz="quarter" idx="11"/>
          </p:nvPr>
        </p:nvSpPr>
        <p:spPr>
          <a:xfrm>
            <a:off x="6452305" y="1613169"/>
            <a:ext cx="5377147" cy="3238835"/>
          </a:xfrm>
        </p:spPr>
        <p:txBody>
          <a:bodyPr/>
          <a:lstStyle/>
          <a:p>
            <a:r>
              <a:rPr lang="en-US" dirty="0" smtClean="0"/>
              <a:t>Office Development</a:t>
            </a:r>
          </a:p>
          <a:p>
            <a:pPr lvl="3"/>
            <a:r>
              <a:rPr lang="en-US" sz="2400" dirty="0"/>
              <a:t>COM Based</a:t>
            </a:r>
          </a:p>
          <a:p>
            <a:pPr lvl="3"/>
            <a:r>
              <a:rPr lang="en-US" sz="2400" dirty="0"/>
              <a:t>Full Trust Code</a:t>
            </a:r>
          </a:p>
          <a:p>
            <a:pPr lvl="3"/>
            <a:r>
              <a:rPr lang="en-US" sz="2400" dirty="0"/>
              <a:t>Challenging Testing &amp; ALM </a:t>
            </a:r>
          </a:p>
          <a:p>
            <a:pPr lvl="3"/>
            <a:r>
              <a:rPr lang="en-US" sz="2400" dirty="0"/>
              <a:t>Deployment Challenges</a:t>
            </a:r>
          </a:p>
          <a:p>
            <a:pPr lvl="3"/>
            <a:r>
              <a:rPr lang="en-US" sz="2400" dirty="0"/>
              <a:t>Office Client Specific!</a:t>
            </a:r>
          </a:p>
          <a:p>
            <a:endParaRPr lang="en-US" dirty="0"/>
          </a:p>
        </p:txBody>
      </p:sp>
      <p:sp>
        <p:nvSpPr>
          <p:cNvPr id="4" name="Slide Number Placeholder 3"/>
          <p:cNvSpPr>
            <a:spLocks noGrp="1"/>
          </p:cNvSpPr>
          <p:nvPr>
            <p:ph type="sldNum" sz="quarter" idx="4294967295"/>
          </p:nvPr>
        </p:nvSpPr>
        <p:spPr>
          <a:xfrm>
            <a:off x="1588" y="6399214"/>
            <a:ext cx="560388" cy="219075"/>
          </a:xfrm>
          <a:prstGeom prst="rect">
            <a:avLst/>
          </a:prstGeom>
        </p:spPr>
        <p:txBody>
          <a:bodyPr/>
          <a:lstStyle/>
          <a:p>
            <a:fld id="{727B4C2D-45E2-4621-8491-2995EB46A674}" type="slidenum">
              <a:rPr lang="en-US" smtClean="0"/>
              <a:pPr/>
              <a:t>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943" y="4263638"/>
            <a:ext cx="3327213" cy="226359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158" y="4278959"/>
            <a:ext cx="3299981" cy="2195987"/>
          </a:xfrm>
          <a:prstGeom prst="rect">
            <a:avLst/>
          </a:prstGeom>
        </p:spPr>
      </p:pic>
    </p:spTree>
    <p:extLst>
      <p:ext uri="{BB962C8B-B14F-4D97-AF65-F5344CB8AC3E}">
        <p14:creationId xmlns:p14="http://schemas.microsoft.com/office/powerpoint/2010/main" val="2196183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9836" y="555811"/>
            <a:ext cx="6073588" cy="5491688"/>
          </a:xfrm>
          <a:prstGeom prst="rect">
            <a:avLst/>
          </a:prstGeom>
        </p:spPr>
      </p:pic>
    </p:spTree>
    <p:extLst>
      <p:ext uri="{BB962C8B-B14F-4D97-AF65-F5344CB8AC3E}">
        <p14:creationId xmlns:p14="http://schemas.microsoft.com/office/powerpoint/2010/main" val="1400890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689" y="2084172"/>
            <a:ext cx="11623953" cy="794064"/>
          </a:xfrm>
        </p:spPr>
        <p:txBody>
          <a:bodyPr/>
          <a:lstStyle/>
          <a:p>
            <a:pPr algn="ctr"/>
            <a:r>
              <a:rPr lang="en-US" sz="4400" b="1" dirty="0"/>
              <a:t>“Office development  </a:t>
            </a:r>
            <a:r>
              <a:rPr lang="en-US" sz="4400" b="1" i="1" u="sng" dirty="0"/>
              <a:t>IS</a:t>
            </a:r>
            <a:r>
              <a:rPr lang="en-US" sz="4400" b="1" u="sng" dirty="0"/>
              <a:t> </a:t>
            </a:r>
            <a:r>
              <a:rPr lang="en-US" sz="4400" b="1" dirty="0"/>
              <a:t> web-based development.”*</a:t>
            </a:r>
            <a:endParaRPr lang="en-US" sz="6600" dirty="0">
              <a:latin typeface="+mj-lt"/>
            </a:endParaRPr>
          </a:p>
        </p:txBody>
      </p:sp>
      <p:sp>
        <p:nvSpPr>
          <p:cNvPr id="5" name="Subtitle 4"/>
          <p:cNvSpPr>
            <a:spLocks noGrp="1"/>
          </p:cNvSpPr>
          <p:nvPr>
            <p:ph type="subTitle" idx="4294967295"/>
          </p:nvPr>
        </p:nvSpPr>
        <p:spPr>
          <a:xfrm>
            <a:off x="5927075" y="6266857"/>
            <a:ext cx="6131564" cy="433965"/>
          </a:xfrm>
        </p:spPr>
        <p:txBody>
          <a:bodyPr/>
          <a:lstStyle/>
          <a:p>
            <a:pPr marL="0" indent="0">
              <a:buNone/>
            </a:pPr>
            <a:r>
              <a:rPr lang="en-US" sz="1800" dirty="0">
                <a:solidFill>
                  <a:schemeClr val="bg1"/>
                </a:solidFill>
              </a:rPr>
              <a:t>*https://</a:t>
            </a:r>
            <a:r>
              <a:rPr lang="en-US" sz="1800" dirty="0" err="1">
                <a:solidFill>
                  <a:schemeClr val="bg1"/>
                </a:solidFill>
              </a:rPr>
              <a:t>dev.office.com</a:t>
            </a:r>
            <a:r>
              <a:rPr lang="en-US" sz="1800" dirty="0">
                <a:solidFill>
                  <a:schemeClr val="bg1"/>
                </a:solidFill>
              </a:rPr>
              <a:t>/blogs/happy-anniversary-visual-studio</a:t>
            </a:r>
          </a:p>
        </p:txBody>
      </p:sp>
    </p:spTree>
    <p:extLst>
      <p:ext uri="{BB962C8B-B14F-4D97-AF65-F5344CB8AC3E}">
        <p14:creationId xmlns:p14="http://schemas.microsoft.com/office/powerpoint/2010/main" val="10599140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53" y="2508142"/>
            <a:ext cx="1475710" cy="3644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7230" y="3122806"/>
            <a:ext cx="1504400" cy="54609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3511630" y="2181373"/>
            <a:ext cx="2319721" cy="799357"/>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568" dirty="0">
                  <a:solidFill>
                    <a:srgbClr val="5B318F"/>
                  </a:solidFill>
                  <a:sym typeface="Wingdings"/>
                </a:rPr>
                <a:t>Project Templates</a:t>
              </a:r>
              <a:endParaRPr lang="fi-FI" sz="1568" dirty="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600154" y="5293559"/>
            <a:ext cx="1152313" cy="620476"/>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4679" y="4837078"/>
            <a:ext cx="1202481" cy="4659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8724604" y="4857983"/>
            <a:ext cx="488371" cy="1097523"/>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3875" y="5341549"/>
            <a:ext cx="1237795" cy="1072314"/>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6196806" y="5043971"/>
            <a:ext cx="1615734" cy="595270"/>
          </a:xfrm>
          <a:prstGeom prst="rect">
            <a:avLst/>
          </a:prstGeom>
        </p:spPr>
      </p:pic>
      <p:cxnSp>
        <p:nvCxnSpPr>
          <p:cNvPr id="30" name="Straight Connector 29"/>
          <p:cNvCxnSpPr/>
          <p:nvPr/>
        </p:nvCxnSpPr>
        <p:spPr>
          <a:xfrm>
            <a:off x="209715" y="4175826"/>
            <a:ext cx="11354076" cy="0"/>
          </a:xfrm>
          <a:prstGeom prst="line">
            <a:avLst/>
          </a:prstGeom>
          <a:ln>
            <a:solidFill>
              <a:schemeClr val="accent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8" name="Title 7"/>
          <p:cNvSpPr>
            <a:spLocks noGrp="1"/>
          </p:cNvSpPr>
          <p:nvPr>
            <p:ph type="title"/>
          </p:nvPr>
        </p:nvSpPr>
        <p:spPr/>
        <p:txBody>
          <a:bodyPr/>
          <a:lstStyle/>
          <a:p>
            <a:r>
              <a:rPr lang="en-US" dirty="0" smtClean="0">
                <a:solidFill>
                  <a:srgbClr val="662D91"/>
                </a:solidFill>
              </a:rPr>
              <a:t>Office and SharePoint Development Tools</a:t>
            </a:r>
            <a:endParaRPr lang="en-US" dirty="0">
              <a:solidFill>
                <a:srgbClr val="662D91"/>
              </a:solidFill>
            </a:endParaRPr>
          </a:p>
        </p:txBody>
      </p:sp>
      <p:cxnSp>
        <p:nvCxnSpPr>
          <p:cNvPr id="17" name="Straight Connector 16"/>
          <p:cNvCxnSpPr/>
          <p:nvPr/>
        </p:nvCxnSpPr>
        <p:spPr>
          <a:xfrm>
            <a:off x="1934408" y="3281596"/>
            <a:ext cx="0" cy="1674203"/>
          </a:xfrm>
          <a:prstGeom prst="line">
            <a:avLst/>
          </a:prstGeom>
          <a:ln>
            <a:solidFill>
              <a:schemeClr val="accent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a:endCxn id="26" idx="0"/>
          </p:cNvCxnSpPr>
          <p:nvPr/>
        </p:nvCxnSpPr>
        <p:spPr>
          <a:xfrm>
            <a:off x="4639332" y="2969927"/>
            <a:ext cx="13441" cy="2371622"/>
          </a:xfrm>
          <a:prstGeom prst="line">
            <a:avLst/>
          </a:prstGeom>
          <a:ln>
            <a:solidFill>
              <a:schemeClr val="accent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flipH="1">
            <a:off x="6873035" y="2810950"/>
            <a:ext cx="5112" cy="2158894"/>
          </a:xfrm>
          <a:prstGeom prst="line">
            <a:avLst/>
          </a:prstGeom>
          <a:ln>
            <a:solidFill>
              <a:schemeClr val="accent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925574" y="3295643"/>
            <a:ext cx="0" cy="1674203"/>
          </a:xfrm>
          <a:prstGeom prst="line">
            <a:avLst/>
          </a:prstGeom>
          <a:ln>
            <a:solidFill>
              <a:schemeClr val="accent1"/>
            </a:solidFill>
            <a:prstDash val="dash"/>
            <a:headEnd type="none"/>
            <a:tailEnd type="none"/>
          </a:ln>
        </p:spPr>
        <p:style>
          <a:lnRef idx="1">
            <a:schemeClr val="accent2"/>
          </a:lnRef>
          <a:fillRef idx="0">
            <a:schemeClr val="accent2"/>
          </a:fillRef>
          <a:effectRef idx="0">
            <a:schemeClr val="accent2"/>
          </a:effectRef>
          <a:fontRef idx="minor">
            <a:schemeClr val="tx1"/>
          </a:fontRef>
        </p:style>
      </p:cxnSp>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84464" y="3866202"/>
            <a:ext cx="581116" cy="581116"/>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6082" y="3805329"/>
            <a:ext cx="1470530" cy="823497"/>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74375" y="5020022"/>
            <a:ext cx="766636" cy="857685"/>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96807" y="5750490"/>
            <a:ext cx="580409" cy="615021"/>
          </a:xfrm>
          <a:prstGeom prst="rect">
            <a:avLst/>
          </a:prstGeom>
        </p:spPr>
      </p:pic>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249354" y="5731582"/>
            <a:ext cx="563187" cy="506155"/>
          </a:xfrm>
          <a:prstGeom prst="rect">
            <a:avLst/>
          </a:prstGeom>
        </p:spPr>
      </p:pic>
      <p:pic>
        <p:nvPicPr>
          <p:cNvPr id="21" name="Picture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25958" y="2318561"/>
            <a:ext cx="999232" cy="766652"/>
          </a:xfrm>
          <a:prstGeom prst="rect">
            <a:avLst/>
          </a:prstGeom>
        </p:spPr>
      </p:pic>
      <p:pic>
        <p:nvPicPr>
          <p:cNvPr id="33" name="Picture 3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173" y="2282694"/>
            <a:ext cx="661949" cy="732447"/>
          </a:xfrm>
          <a:prstGeom prst="rect">
            <a:avLst/>
          </a:prstGeom>
        </p:spPr>
      </p:pic>
      <p:pic>
        <p:nvPicPr>
          <p:cNvPr id="29" name="Picture 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96082" y="3714407"/>
            <a:ext cx="1434022" cy="864090"/>
          </a:xfrm>
          <a:prstGeom prst="rect">
            <a:avLst/>
          </a:prstGeom>
        </p:spPr>
      </p:pic>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76112" y="3071137"/>
            <a:ext cx="752666" cy="804694"/>
          </a:xfrm>
          <a:prstGeom prst="rect">
            <a:avLst/>
          </a:prstGeom>
        </p:spPr>
      </p:pic>
    </p:spTree>
    <p:extLst>
      <p:ext uri="{BB962C8B-B14F-4D97-AF65-F5344CB8AC3E}">
        <p14:creationId xmlns:p14="http://schemas.microsoft.com/office/powerpoint/2010/main" val="673265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0760" y="228601"/>
            <a:ext cx="11398954" cy="747897"/>
          </a:xfrm>
        </p:spPr>
        <p:txBody>
          <a:bodyPr/>
          <a:lstStyle/>
          <a:p>
            <a:pPr algn="ctr"/>
            <a:r>
              <a:rPr lang="en-US" dirty="0" smtClean="0">
                <a:solidFill>
                  <a:srgbClr val="662D91"/>
                </a:solidFill>
              </a:rPr>
              <a:t>Office and SharePoint Development </a:t>
            </a:r>
            <a:br>
              <a:rPr lang="en-US" dirty="0" smtClean="0">
                <a:solidFill>
                  <a:srgbClr val="662D91"/>
                </a:solidFill>
              </a:rPr>
            </a:br>
            <a:endParaRPr lang="en-US" dirty="0">
              <a:solidFill>
                <a:srgbClr val="662D91"/>
              </a:solidFill>
            </a:endParaRPr>
          </a:p>
        </p:txBody>
      </p:sp>
      <p:sp>
        <p:nvSpPr>
          <p:cNvPr id="4" name="Slide Number Placeholder 3"/>
          <p:cNvSpPr>
            <a:spLocks noGrp="1"/>
          </p:cNvSpPr>
          <p:nvPr>
            <p:ph type="sldNum" sz="quarter" idx="4294967295"/>
          </p:nvPr>
        </p:nvSpPr>
        <p:spPr>
          <a:xfrm>
            <a:off x="1588" y="6399214"/>
            <a:ext cx="560388" cy="219075"/>
          </a:xfrm>
          <a:prstGeom prst="rect">
            <a:avLst/>
          </a:prstGeom>
        </p:spPr>
        <p:txBody>
          <a:bodyPr/>
          <a:lstStyle/>
          <a:p>
            <a:fld id="{727B4C2D-45E2-4621-8491-2995EB46A674}" type="slidenum">
              <a:rPr lang="en-US" smtClean="0"/>
              <a:pPr/>
              <a:t>7</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6" y="1166750"/>
            <a:ext cx="4395614" cy="261886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896" y="2601392"/>
            <a:ext cx="4395614" cy="260742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3815" y="3687855"/>
            <a:ext cx="3999123" cy="3041929"/>
          </a:xfrm>
          <a:prstGeom prst="rect">
            <a:avLst/>
          </a:prstGeom>
        </p:spPr>
      </p:pic>
    </p:spTree>
    <p:extLst>
      <p:ext uri="{BB962C8B-B14F-4D97-AF65-F5344CB8AC3E}">
        <p14:creationId xmlns:p14="http://schemas.microsoft.com/office/powerpoint/2010/main" val="82927434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662D91"/>
                </a:solidFill>
              </a:rPr>
              <a:t>Visual Studio 2017 </a:t>
            </a:r>
            <a:br>
              <a:rPr lang="en-US" dirty="0" smtClean="0">
                <a:solidFill>
                  <a:srgbClr val="662D91"/>
                </a:solidFill>
              </a:rPr>
            </a:br>
            <a:r>
              <a:rPr lang="en-US" dirty="0" smtClean="0">
                <a:solidFill>
                  <a:srgbClr val="662D91"/>
                </a:solidFill>
              </a:rPr>
              <a:t>Office and SharePoint Workloads</a:t>
            </a:r>
            <a:endParaRPr lang="en-US" dirty="0">
              <a:solidFill>
                <a:srgbClr val="662D91"/>
              </a:solidFill>
            </a:endParaRPr>
          </a:p>
        </p:txBody>
      </p:sp>
      <p:sp>
        <p:nvSpPr>
          <p:cNvPr id="4" name="Slide Number Placeholder 3"/>
          <p:cNvSpPr>
            <a:spLocks noGrp="1"/>
          </p:cNvSpPr>
          <p:nvPr>
            <p:ph type="sldNum" sz="quarter" idx="12"/>
          </p:nvPr>
        </p:nvSpPr>
        <p:spPr/>
        <p:txBody>
          <a:bodyPr/>
          <a:lstStyle/>
          <a:p>
            <a:fld id="{727B4C2D-45E2-4621-8491-2995EB46A674}"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802" y="1732099"/>
            <a:ext cx="8076594" cy="4534886"/>
          </a:xfrm>
          <a:prstGeom prst="rect">
            <a:avLst/>
          </a:prstGeom>
        </p:spPr>
      </p:pic>
    </p:spTree>
    <p:extLst>
      <p:ext uri="{BB962C8B-B14F-4D97-AF65-F5344CB8AC3E}">
        <p14:creationId xmlns:p14="http://schemas.microsoft.com/office/powerpoint/2010/main" val="85342173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662D91"/>
                </a:solidFill>
              </a:rPr>
              <a:t>Visual Studio Code</a:t>
            </a:r>
            <a:br>
              <a:rPr lang="en-US" dirty="0" smtClean="0">
                <a:solidFill>
                  <a:srgbClr val="662D91"/>
                </a:solidFill>
              </a:rPr>
            </a:br>
            <a:endParaRPr lang="en-US" dirty="0">
              <a:solidFill>
                <a:srgbClr val="662D91"/>
              </a:solidFill>
            </a:endParaRPr>
          </a:p>
        </p:txBody>
      </p:sp>
      <p:sp>
        <p:nvSpPr>
          <p:cNvPr id="7" name="Text Placeholder 6"/>
          <p:cNvSpPr>
            <a:spLocks noGrp="1"/>
          </p:cNvSpPr>
          <p:nvPr>
            <p:ph type="body" sz="quarter" idx="11"/>
          </p:nvPr>
        </p:nvSpPr>
        <p:spPr>
          <a:xfrm>
            <a:off x="829176" y="1447801"/>
            <a:ext cx="5340273" cy="1446550"/>
          </a:xfrm>
        </p:spPr>
        <p:txBody>
          <a:bodyPr/>
          <a:lstStyle/>
          <a:p>
            <a:r>
              <a:rPr lang="en-US" dirty="0" smtClean="0">
                <a:solidFill>
                  <a:srgbClr val="662D91"/>
                </a:solidFill>
              </a:rPr>
              <a:t>SharePoint </a:t>
            </a:r>
            <a:r>
              <a:rPr lang="en-US" dirty="0">
                <a:solidFill>
                  <a:srgbClr val="662D91"/>
                </a:solidFill>
              </a:rPr>
              <a:t>F</a:t>
            </a:r>
            <a:r>
              <a:rPr lang="en-US" dirty="0" smtClean="0">
                <a:solidFill>
                  <a:srgbClr val="662D91"/>
                </a:solidFill>
              </a:rPr>
              <a:t>ramework</a:t>
            </a:r>
          </a:p>
          <a:p>
            <a:r>
              <a:rPr lang="en-US" dirty="0" smtClean="0">
                <a:solidFill>
                  <a:srgbClr val="662D91"/>
                </a:solidFill>
              </a:rPr>
              <a:t> </a:t>
            </a:r>
            <a:endParaRPr lang="en-US" dirty="0">
              <a:solidFill>
                <a:srgbClr val="662D91"/>
              </a:solidFill>
            </a:endParaRPr>
          </a:p>
        </p:txBody>
      </p:sp>
      <p:sp>
        <p:nvSpPr>
          <p:cNvPr id="8" name="Text Placeholder 7"/>
          <p:cNvSpPr>
            <a:spLocks noGrp="1"/>
          </p:cNvSpPr>
          <p:nvPr>
            <p:ph type="body" sz="quarter" idx="12"/>
          </p:nvPr>
        </p:nvSpPr>
        <p:spPr>
          <a:xfrm>
            <a:off x="7403283" y="1447800"/>
            <a:ext cx="4241545" cy="1446550"/>
          </a:xfrm>
        </p:spPr>
        <p:txBody>
          <a:bodyPr/>
          <a:lstStyle/>
          <a:p>
            <a:r>
              <a:rPr lang="en-US" dirty="0" smtClean="0">
                <a:solidFill>
                  <a:srgbClr val="662D91"/>
                </a:solidFill>
              </a:rPr>
              <a:t>Office </a:t>
            </a:r>
            <a:r>
              <a:rPr lang="en-US" dirty="0" err="1" smtClean="0">
                <a:solidFill>
                  <a:srgbClr val="662D91"/>
                </a:solidFill>
              </a:rPr>
              <a:t>Addins</a:t>
            </a:r>
            <a:endParaRPr lang="en-US" dirty="0" smtClean="0">
              <a:solidFill>
                <a:srgbClr val="662D91"/>
              </a:solidFill>
            </a:endParaRPr>
          </a:p>
          <a:p>
            <a:endParaRPr lang="en-US" dirty="0"/>
          </a:p>
        </p:txBody>
      </p:sp>
      <p:sp>
        <p:nvSpPr>
          <p:cNvPr id="4" name="Slide Number Placeholder 3"/>
          <p:cNvSpPr>
            <a:spLocks noGrp="1"/>
          </p:cNvSpPr>
          <p:nvPr>
            <p:ph type="sldNum" sz="quarter" idx="13"/>
          </p:nvPr>
        </p:nvSpPr>
        <p:spPr/>
        <p:txBody>
          <a:bodyPr/>
          <a:lstStyle/>
          <a:p>
            <a:fld id="{727B4C2D-45E2-4621-8491-2995EB46A674}" type="slidenum">
              <a:rPr lang="en-US" smtClean="0"/>
              <a:pPr/>
              <a:t>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94" y="3451753"/>
            <a:ext cx="5457083" cy="34062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563" y="3451753"/>
            <a:ext cx="5470371" cy="340624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934" y="2171075"/>
            <a:ext cx="2625802" cy="1760538"/>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1847" y="2171075"/>
            <a:ext cx="2625802" cy="1760539"/>
          </a:xfrm>
          <a:prstGeom prst="rect">
            <a:avLst/>
          </a:prstGeom>
        </p:spPr>
      </p:pic>
    </p:spTree>
    <p:extLst>
      <p:ext uri="{BB962C8B-B14F-4D97-AF65-F5344CB8AC3E}">
        <p14:creationId xmlns:p14="http://schemas.microsoft.com/office/powerpoint/2010/main" val="92168420"/>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5e12eb9a-f254-44c4-87b3-12e2194c0681">emzha@microsoft.com</LastSharedByUser>
    <SharedWithUsers xmlns="5e12eb9a-f254-44c4-87b3-12e2194c0681">
      <UserInfo>
        <DisplayName>Jeff Gao</DisplayName>
        <AccountId>3426</AccountId>
        <AccountType/>
      </UserInfo>
    </SharedWithUsers>
    <LastSharedByTime xmlns="5e12eb9a-f254-44c4-87b3-12e2194c0681">2017-02-16T03:24:46+00:00</LastSharedByTim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B8B64CD0BFA924EB84AA012A620ED32" ma:contentTypeVersion="4" ma:contentTypeDescription="Create a new document." ma:contentTypeScope="" ma:versionID="9ac509aa34d185c1132c79ba02f5f2a2">
  <xsd:schema xmlns:xsd="http://www.w3.org/2001/XMLSchema" xmlns:xs="http://www.w3.org/2001/XMLSchema" xmlns:p="http://schemas.microsoft.com/office/2006/metadata/properties" xmlns:ns2="5e12eb9a-f254-44c4-87b3-12e2194c0681" targetNamespace="http://schemas.microsoft.com/office/2006/metadata/properties" ma:root="true" ma:fieldsID="c60f19deec3712df5f6e2054faf22a3c" ns2:_="">
    <xsd:import namespace="5e12eb9a-f254-44c4-87b3-12e2194c068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12eb9a-f254-44c4-87b3-12e2194c068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7A1B10-F467-4B73-AB96-846C5889462E}">
  <ds:schemaRefs>
    <ds:schemaRef ds:uri="http://schemas.microsoft.com/office/2006/metadata/properties"/>
    <ds:schemaRef ds:uri="http://schemas.microsoft.com/office/infopath/2007/PartnerControls"/>
    <ds:schemaRef ds:uri="5e12eb9a-f254-44c4-87b3-12e2194c0681"/>
  </ds:schemaRefs>
</ds:datastoreItem>
</file>

<file path=customXml/itemProps2.xml><?xml version="1.0" encoding="utf-8"?>
<ds:datastoreItem xmlns:ds="http://schemas.openxmlformats.org/officeDocument/2006/customXml" ds:itemID="{4A867275-D1DC-491E-910E-769689219E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12eb9a-f254-44c4-87b3-12e2194c06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4EB194-7DB7-4C3F-BC84-0DB0EFEE2E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6125</TotalTime>
  <Words>2392</Words>
  <Application>Microsoft Macintosh PowerPoint</Application>
  <PresentationFormat>Widescreen</PresentationFormat>
  <Paragraphs>204</Paragraphs>
  <Slides>16</Slides>
  <Notes>16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Consolas</vt:lpstr>
      <vt:lpstr>Segoe UI</vt:lpstr>
      <vt:lpstr>Segoe UI Light</vt:lpstr>
      <vt:lpstr>Segoe ui light (Headings)</vt:lpstr>
      <vt:lpstr>Wingdings</vt:lpstr>
      <vt:lpstr>Arial</vt:lpstr>
      <vt:lpstr>Connect_2016_Template_Light</vt:lpstr>
      <vt:lpstr>PowerPoint Presentation</vt:lpstr>
      <vt:lpstr>Visual Studio 2017 Azure in the ATL Launch Party</vt:lpstr>
      <vt:lpstr>The Past </vt:lpstr>
      <vt:lpstr>PowerPoint Presentation</vt:lpstr>
      <vt:lpstr>“Office development  IS  web-based development.”*</vt:lpstr>
      <vt:lpstr>Office and SharePoint Development Tools</vt:lpstr>
      <vt:lpstr>Office and SharePoint Development  </vt:lpstr>
      <vt:lpstr>Visual Studio 2017  Office and SharePoint Workloads</vt:lpstr>
      <vt:lpstr>Visual Studio Code </vt:lpstr>
      <vt:lpstr>Demos</vt:lpstr>
      <vt:lpstr>Demo 1 – VS Code + Yo + Outlook Addin </vt:lpstr>
      <vt:lpstr>Demo 2 – VS Code + Yo + SPFx Web Part </vt:lpstr>
      <vt:lpstr>Demo 3 – VS 2017 Office Addin</vt:lpstr>
      <vt:lpstr>PowerPoint Presentation</vt:lpstr>
      <vt:lpstr>PowerPoint Presentation</vt:lpstr>
      <vt:lpstr>Resources </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Pete Skelly</cp:lastModifiedBy>
  <cp:revision>283</cp:revision>
  <cp:lastPrinted>2017-03-19T17:29:05Z</cp:lastPrinted>
  <dcterms:modified xsi:type="dcterms:W3CDTF">2017-03-22T00:10:40Z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0x010100EB8B64CD0BFA924EB84AA012A620ED32</vt:lpwstr>
  </property>
</Properties>
</file>